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72" r:id="rId3"/>
    <p:sldMasterId id="2147483684" r:id="rId4"/>
    <p:sldMasterId id="2147483696" r:id="rId5"/>
  </p:sldMasterIdLst>
  <p:notesMasterIdLst>
    <p:notesMasterId r:id="rId59"/>
  </p:notesMasterIdLst>
  <p:sldIdLst>
    <p:sldId id="274" r:id="rId6"/>
    <p:sldId id="311" r:id="rId7"/>
    <p:sldId id="312" r:id="rId8"/>
    <p:sldId id="313" r:id="rId9"/>
    <p:sldId id="314" r:id="rId10"/>
    <p:sldId id="315" r:id="rId11"/>
    <p:sldId id="316" r:id="rId12"/>
    <p:sldId id="317" r:id="rId13"/>
    <p:sldId id="318" r:id="rId14"/>
    <p:sldId id="319" r:id="rId15"/>
    <p:sldId id="320" r:id="rId16"/>
    <p:sldId id="262" r:id="rId17"/>
    <p:sldId id="267" r:id="rId18"/>
    <p:sldId id="268" r:id="rId19"/>
    <p:sldId id="266" r:id="rId20"/>
    <p:sldId id="297" r:id="rId21"/>
    <p:sldId id="302" r:id="rId22"/>
    <p:sldId id="300" r:id="rId23"/>
    <p:sldId id="321" r:id="rId24"/>
    <p:sldId id="322" r:id="rId25"/>
    <p:sldId id="298" r:id="rId26"/>
    <p:sldId id="299" r:id="rId27"/>
    <p:sldId id="323" r:id="rId28"/>
    <p:sldId id="324" r:id="rId29"/>
    <p:sldId id="325" r:id="rId30"/>
    <p:sldId id="270" r:id="rId31"/>
    <p:sldId id="284" r:id="rId32"/>
    <p:sldId id="285" r:id="rId33"/>
    <p:sldId id="286" r:id="rId34"/>
    <p:sldId id="271" r:id="rId35"/>
    <p:sldId id="295" r:id="rId36"/>
    <p:sldId id="292" r:id="rId37"/>
    <p:sldId id="303" r:id="rId38"/>
    <p:sldId id="296" r:id="rId39"/>
    <p:sldId id="290" r:id="rId40"/>
    <p:sldId id="306" r:id="rId41"/>
    <p:sldId id="304" r:id="rId42"/>
    <p:sldId id="305" r:id="rId43"/>
    <p:sldId id="308" r:id="rId44"/>
    <p:sldId id="307" r:id="rId45"/>
    <p:sldId id="309" r:id="rId46"/>
    <p:sldId id="310" r:id="rId47"/>
    <p:sldId id="326" r:id="rId48"/>
    <p:sldId id="327" r:id="rId49"/>
    <p:sldId id="328" r:id="rId50"/>
    <p:sldId id="329" r:id="rId51"/>
    <p:sldId id="330" r:id="rId52"/>
    <p:sldId id="331" r:id="rId53"/>
    <p:sldId id="332" r:id="rId54"/>
    <p:sldId id="333" r:id="rId55"/>
    <p:sldId id="334" r:id="rId56"/>
    <p:sldId id="335" r:id="rId57"/>
    <p:sldId id="336" r:id="rId58"/>
  </p:sldIdLst>
  <p:sldSz cx="9144000" cy="6858000" type="screen4x3"/>
  <p:notesSz cx="6858000" cy="9144000"/>
  <p:defaultTextStyle>
    <a:defPPr>
      <a:defRPr lang="cs-CZ"/>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r" defTabSz="914400" rtl="1" eaLnBrk="1" latinLnBrk="0" hangingPunct="1">
      <a:defRPr kern="1200">
        <a:solidFill>
          <a:schemeClr val="tx1"/>
        </a:solidFill>
        <a:latin typeface="Arial" pitchFamily="34" charset="0"/>
        <a:ea typeface="+mn-ea"/>
        <a:cs typeface="+mn-cs"/>
      </a:defRPr>
    </a:lvl6pPr>
    <a:lvl7pPr marL="2743200" algn="r" defTabSz="914400" rtl="1" eaLnBrk="1" latinLnBrk="0" hangingPunct="1">
      <a:defRPr kern="1200">
        <a:solidFill>
          <a:schemeClr val="tx1"/>
        </a:solidFill>
        <a:latin typeface="Arial" pitchFamily="34" charset="0"/>
        <a:ea typeface="+mn-ea"/>
        <a:cs typeface="+mn-cs"/>
      </a:defRPr>
    </a:lvl7pPr>
    <a:lvl8pPr marL="3200400" algn="r" defTabSz="914400" rtl="1" eaLnBrk="1" latinLnBrk="0" hangingPunct="1">
      <a:defRPr kern="1200">
        <a:solidFill>
          <a:schemeClr val="tx1"/>
        </a:solidFill>
        <a:latin typeface="Arial" pitchFamily="34" charset="0"/>
        <a:ea typeface="+mn-ea"/>
        <a:cs typeface="+mn-cs"/>
      </a:defRPr>
    </a:lvl8pPr>
    <a:lvl9pPr marL="3657600" algn="r" defTabSz="914400" rtl="1"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139" autoAdjust="0"/>
    <p:restoredTop sz="94472" autoAdjust="0"/>
  </p:normalViewPr>
  <p:slideViewPr>
    <p:cSldViewPr>
      <p:cViewPr>
        <p:scale>
          <a:sx n="50" d="100"/>
          <a:sy n="50" d="100"/>
        </p:scale>
        <p:origin x="-1722" y="-5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7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Dropbox\Dropbox\Ron\Study\Research%20Project\Part%20B\Project%20paper\&#1505;&#1496;&#1496;&#1497;&#1505;&#1496;&#1497;&#1511;&#1493;&#1514;%20&#1506;&#1500;%20&#1489;&#1504;&#1497;&#1497;&#1514;%20&#1492;&#1512;&#1513;&#15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Disk</a:t>
            </a:r>
            <a:r>
              <a:rPr lang="en-US" baseline="0"/>
              <a:t> Resuction in relation to Threshold</a:t>
            </a:r>
            <a:endParaRPr lang="en-US"/>
          </a:p>
        </c:rich>
      </c:tx>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none"/>
          </c:marker>
          <c:cat>
            <c:numRef>
              <c:f>'גודל בדיסק'!$G$6:$G$12</c:f>
              <c:numCache>
                <c:formatCode>General</c:formatCode>
                <c:ptCount val="7"/>
                <c:pt idx="0">
                  <c:v>70</c:v>
                </c:pt>
                <c:pt idx="1">
                  <c:v>75</c:v>
                </c:pt>
                <c:pt idx="2">
                  <c:v>80</c:v>
                </c:pt>
                <c:pt idx="3">
                  <c:v>85</c:v>
                </c:pt>
                <c:pt idx="4">
                  <c:v>90</c:v>
                </c:pt>
                <c:pt idx="5">
                  <c:v>95</c:v>
                </c:pt>
                <c:pt idx="6">
                  <c:v>100</c:v>
                </c:pt>
              </c:numCache>
            </c:numRef>
          </c:cat>
          <c:val>
            <c:numRef>
              <c:f>'גודל בדיסק'!$D$6:$D$12</c:f>
              <c:numCache>
                <c:formatCode>General</c:formatCode>
                <c:ptCount val="7"/>
                <c:pt idx="0">
                  <c:v>80.593657891684273</c:v>
                </c:pt>
                <c:pt idx="1">
                  <c:v>78.86382296665515</c:v>
                </c:pt>
                <c:pt idx="2">
                  <c:v>75.874456209781158</c:v>
                </c:pt>
                <c:pt idx="3">
                  <c:v>70.905328919676904</c:v>
                </c:pt>
                <c:pt idx="4">
                  <c:v>64.856615872856366</c:v>
                </c:pt>
                <c:pt idx="5">
                  <c:v>57.264834169094172</c:v>
                </c:pt>
                <c:pt idx="6">
                  <c:v>42.972621006502678</c:v>
                </c:pt>
              </c:numCache>
            </c:numRef>
          </c:val>
          <c:smooth val="0"/>
        </c:ser>
        <c:dLbls>
          <c:showLegendKey val="0"/>
          <c:showVal val="0"/>
          <c:showCatName val="0"/>
          <c:showSerName val="0"/>
          <c:showPercent val="0"/>
          <c:showBubbleSize val="0"/>
        </c:dLbls>
        <c:marker val="1"/>
        <c:smooth val="0"/>
        <c:axId val="154396544"/>
        <c:axId val="154402816"/>
      </c:lineChart>
      <c:catAx>
        <c:axId val="1543965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Threshold</a:t>
                </a:r>
                <a:r>
                  <a:rPr lang="en-US" baseline="0"/>
                  <a:t> [similarity %]</a:t>
                </a:r>
              </a:p>
            </c:rich>
          </c:tx>
          <c:layout/>
          <c:overlay val="0"/>
          <c:spPr>
            <a:noFill/>
            <a:ln>
              <a:noFill/>
            </a:ln>
            <a:effectLst/>
          </c:spPr>
        </c:title>
        <c:numFmt formatCode="General" sourceLinked="1"/>
        <c:majorTickMark val="cross"/>
        <c:minorTickMark val="cross"/>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4402816"/>
        <c:crosses val="autoZero"/>
        <c:auto val="1"/>
        <c:lblAlgn val="ctr"/>
        <c:lblOffset val="100"/>
        <c:noMultiLvlLbl val="0"/>
      </c:catAx>
      <c:valAx>
        <c:axId val="154402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Reduction [%]</a:t>
                </a:r>
              </a:p>
            </c:rich>
          </c:tx>
          <c:layout/>
          <c:overlay val="0"/>
          <c:spPr>
            <a:noFill/>
            <a:ln>
              <a:noFill/>
            </a:ln>
            <a:effectLst/>
          </c:spPr>
        </c:title>
        <c:numFmt formatCode="General" sourceLinked="1"/>
        <c:majorTickMark val="cross"/>
        <c:minorTickMark val="cross"/>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4396544"/>
        <c:crosses val="autoZero"/>
        <c:crossBetween val="between"/>
      </c:valAx>
      <c:spPr>
        <a:noFill/>
        <a:ln>
          <a:noFill/>
        </a:ln>
        <a:effectLst>
          <a:softEdge rad="0"/>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he-I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2707" name="Rectangle 3"/>
          <p:cNvSpPr>
            <a:spLocks noGrp="1" noChangeArrowheads="1"/>
          </p:cNvSpPr>
          <p:nvPr>
            <p:ph type="dt" idx="1"/>
          </p:nvPr>
        </p:nvSpPr>
        <p:spPr bwMode="auto">
          <a:xfrm>
            <a:off x="1588"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2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2710" name="Rectangle 6"/>
          <p:cNvSpPr>
            <a:spLocks noGrp="1" noChangeArrowheads="1"/>
          </p:cNvSpPr>
          <p:nvPr>
            <p:ph type="ftr" sz="quarter" idx="4"/>
          </p:nvPr>
        </p:nvSpPr>
        <p:spPr bwMode="auto">
          <a:xfrm>
            <a:off x="388620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endParaRPr lang="en-US"/>
          </a:p>
        </p:txBody>
      </p:sp>
      <p:sp>
        <p:nvSpPr>
          <p:cNvPr id="72711" name="Rectangle 7"/>
          <p:cNvSpPr>
            <a:spLocks noGrp="1" noChangeArrowheads="1"/>
          </p:cNvSpPr>
          <p:nvPr>
            <p:ph type="sldNum" sz="quarter" idx="5"/>
          </p:nvPr>
        </p:nvSpPr>
        <p:spPr bwMode="auto">
          <a:xfrm>
            <a:off x="1588"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2ADE41BB-3A31-444A-AAE1-A47279045C25}" type="slidenum">
              <a:rPr lang="he-IL"/>
              <a:pPr/>
              <a:t>‹#›</a:t>
            </a:fld>
            <a:endParaRPr lang="en-US"/>
          </a:p>
        </p:txBody>
      </p:sp>
    </p:spTree>
    <p:extLst>
      <p:ext uri="{BB962C8B-B14F-4D97-AF65-F5344CB8AC3E}">
        <p14:creationId xmlns:p14="http://schemas.microsoft.com/office/powerpoint/2010/main" val="21795718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92B7E-1C37-41D5-9805-2DDB538B596C}" type="slidenum">
              <a:rPr lang="he-IL"/>
              <a:pPr/>
              <a:t>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6B96B-069E-49BC-AACD-D49CDD5B0517}" type="slidenum">
              <a:rPr lang="he-IL"/>
              <a:pPr/>
              <a:t>16</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2778AD-010A-487A-A3F3-6AAF775BA00A}" type="slidenum">
              <a:rPr lang="he-IL"/>
              <a:pPr/>
              <a:t>17</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030CDE-2B1E-4C66-8120-A9622276CD0A}" type="slidenum">
              <a:rPr lang="he-IL"/>
              <a:pPr/>
              <a:t>18</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ככל </a:t>
            </a:r>
            <a:r>
              <a:rPr lang="he-IL" baseline="0" dirty="0" smtClean="0"/>
              <a:t>שיותר דרכים אלטרנטיביות וככל שהדרך קצרה , התנגדות תהיה קטנה = (מוליכות הפוכה להתנגדות) ומוליכות תהיה </a:t>
            </a:r>
            <a:r>
              <a:rPr lang="he-IL" baseline="0" smtClean="0"/>
              <a:t>גבוהה ואחוז הדימיון במבנים גבוה.</a:t>
            </a:r>
            <a:endParaRPr lang="he-IL" dirty="0"/>
          </a:p>
        </p:txBody>
      </p:sp>
      <p:sp>
        <p:nvSpPr>
          <p:cNvPr id="4" name="Slide Number Placeholder 3"/>
          <p:cNvSpPr>
            <a:spLocks noGrp="1"/>
          </p:cNvSpPr>
          <p:nvPr>
            <p:ph type="sldNum" sz="quarter" idx="10"/>
          </p:nvPr>
        </p:nvSpPr>
        <p:spPr/>
        <p:txBody>
          <a:bodyPr/>
          <a:lstStyle/>
          <a:p>
            <a:fld id="{267A64A7-700A-4299-9D58-F419AD91E813}" type="slidenum">
              <a:rPr lang="he-IL" smtClean="0">
                <a:solidFill>
                  <a:prstClr val="black"/>
                </a:solidFill>
              </a:rPr>
              <a:pPr/>
              <a:t>20</a:t>
            </a:fld>
            <a:endParaRPr lang="he-IL">
              <a:solidFill>
                <a:prstClr val="black"/>
              </a:solidFill>
            </a:endParaRPr>
          </a:p>
        </p:txBody>
      </p:sp>
    </p:spTree>
    <p:extLst>
      <p:ext uri="{BB962C8B-B14F-4D97-AF65-F5344CB8AC3E}">
        <p14:creationId xmlns:p14="http://schemas.microsoft.com/office/powerpoint/2010/main" val="2954114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CCDAA-AB4B-4446-B3DA-9AC98FB2799F}" type="slidenum">
              <a:rPr lang="he-IL"/>
              <a:pPr/>
              <a:t>21</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728B0-0293-4FA2-A393-EB84C4873D25}" type="slidenum">
              <a:rPr lang="he-IL"/>
              <a:pPr/>
              <a:t>22</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23</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24</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25</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3BDD5-B77C-4F01-ABE1-90C07EC0CA09}" type="slidenum">
              <a:rPr lang="he-IL"/>
              <a:pPr/>
              <a:t>26</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Add slide – what is </a:t>
            </a:r>
            <a:r>
              <a:rPr lang="en-US" dirty="0" err="1" smtClean="0"/>
              <a:t>annotatiln</a:t>
            </a:r>
            <a:endParaRPr lang="en-US" dirty="0" smtClean="0"/>
          </a:p>
          <a:p>
            <a:pPr algn="l" rtl="0"/>
            <a:r>
              <a:rPr lang="en-US" dirty="0" smtClean="0"/>
              <a:t>Add</a:t>
            </a:r>
            <a:r>
              <a:rPr lang="en-US" baseline="0" dirty="0" smtClean="0"/>
              <a:t> protein name/function/source</a:t>
            </a:r>
          </a:p>
        </p:txBody>
      </p:sp>
      <p:sp>
        <p:nvSpPr>
          <p:cNvPr id="4" name="Slide Number Placeholder 3"/>
          <p:cNvSpPr>
            <a:spLocks noGrp="1"/>
          </p:cNvSpPr>
          <p:nvPr>
            <p:ph type="sldNum" sz="quarter" idx="10"/>
          </p:nvPr>
        </p:nvSpPr>
        <p:spPr/>
        <p:txBody>
          <a:bodyPr/>
          <a:lstStyle/>
          <a:p>
            <a:fld id="{743037CA-5876-433A-A8CC-B8722E07A0DD}" type="slidenum">
              <a:rPr lang="he-IL" smtClean="0">
                <a:solidFill>
                  <a:prstClr val="black"/>
                </a:solidFill>
              </a:rPr>
              <a:pPr/>
              <a:t>2</a:t>
            </a:fld>
            <a:endParaRPr lang="he-IL">
              <a:solidFill>
                <a:prstClr val="black"/>
              </a:solidFill>
            </a:endParaRPr>
          </a:p>
        </p:txBody>
      </p:sp>
    </p:spTree>
    <p:extLst>
      <p:ext uri="{BB962C8B-B14F-4D97-AF65-F5344CB8AC3E}">
        <p14:creationId xmlns:p14="http://schemas.microsoft.com/office/powerpoint/2010/main" val="299851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AE624E-F97E-4998-8082-FAFDC46D5DED}" type="slidenum">
              <a:rPr lang="he-IL"/>
              <a:pPr/>
              <a:t>27</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43C5DC-6DCA-44E3-9AE4-8A7D30B4B873}" type="slidenum">
              <a:rPr lang="he-IL"/>
              <a:pPr/>
              <a:t>28</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AB5D89-80FA-45E2-B141-86972FBF2B47}" type="slidenum">
              <a:rPr lang="he-IL"/>
              <a:pPr/>
              <a:t>29</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94DE62-F79C-4617-B7B2-146D5A0C3A3E}" type="slidenum">
              <a:rPr lang="he-IL"/>
              <a:pPr/>
              <a:t>30</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07B63-D86C-4CCB-8373-F779A7D63399}" type="slidenum">
              <a:rPr lang="he-IL"/>
              <a:pPr/>
              <a:t>31</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FC432C-D7CB-46E8-AC14-389D8EE12DAC}" type="slidenum">
              <a:rPr lang="he-IL"/>
              <a:pPr/>
              <a:t>32</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B16FB-FBDA-477C-8B85-AF1219C7A62A}" type="slidenum">
              <a:rPr lang="he-IL"/>
              <a:pPr/>
              <a:t>33</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5921D1-DB8F-45D8-876F-43E2F535B473}" type="slidenum">
              <a:rPr lang="he-IL"/>
              <a:pPr/>
              <a:t>34</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104EBC-6B71-45A5-BF19-A3170AD78E7D}" type="slidenum">
              <a:rPr lang="he-IL"/>
              <a:pPr/>
              <a:t>35</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D0EF18-F8C4-4066-A3C5-85ECABABBEE1}" type="slidenum">
              <a:rPr lang="he-IL"/>
              <a:pPr/>
              <a:t>36</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Add slide – what is </a:t>
            </a:r>
            <a:r>
              <a:rPr lang="en-US" dirty="0" err="1" smtClean="0"/>
              <a:t>annotatiln</a:t>
            </a:r>
            <a:endParaRPr lang="en-US" dirty="0" smtClean="0"/>
          </a:p>
          <a:p>
            <a:pPr algn="l" rtl="0"/>
            <a:r>
              <a:rPr lang="en-US" dirty="0" smtClean="0"/>
              <a:t>Add</a:t>
            </a:r>
            <a:r>
              <a:rPr lang="en-US" baseline="0" dirty="0" smtClean="0"/>
              <a:t> protein name/function/source</a:t>
            </a:r>
            <a:endParaRPr lang="en-US" dirty="0"/>
          </a:p>
        </p:txBody>
      </p:sp>
      <p:sp>
        <p:nvSpPr>
          <p:cNvPr id="4" name="Slide Number Placeholder 3"/>
          <p:cNvSpPr>
            <a:spLocks noGrp="1"/>
          </p:cNvSpPr>
          <p:nvPr>
            <p:ph type="sldNum" sz="quarter" idx="10"/>
          </p:nvPr>
        </p:nvSpPr>
        <p:spPr/>
        <p:txBody>
          <a:bodyPr/>
          <a:lstStyle/>
          <a:p>
            <a:fld id="{743037CA-5876-433A-A8CC-B8722E07A0DD}" type="slidenum">
              <a:rPr lang="he-IL" smtClean="0"/>
              <a:t>3</a:t>
            </a:fld>
            <a:endParaRPr lang="he-IL"/>
          </a:p>
        </p:txBody>
      </p:sp>
    </p:spTree>
    <p:extLst>
      <p:ext uri="{BB962C8B-B14F-4D97-AF65-F5344CB8AC3E}">
        <p14:creationId xmlns:p14="http://schemas.microsoft.com/office/powerpoint/2010/main" val="299851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761637-8FB2-41C0-8644-558E8476E713}" type="slidenum">
              <a:rPr lang="he-IL"/>
              <a:pPr/>
              <a:t>37</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C6290B-8BB4-451C-BF01-FC40B682E332}" type="slidenum">
              <a:rPr lang="he-IL"/>
              <a:pPr/>
              <a:t>38</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860CE4-FE9C-4C0C-A068-2862AF68C3FA}" type="slidenum">
              <a:rPr lang="he-IL"/>
              <a:pPr/>
              <a:t>39</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2534AE-0BAB-435D-B84E-34111B66886C}" type="slidenum">
              <a:rPr lang="he-IL"/>
              <a:pPr/>
              <a:t>40</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8996F5-3D52-41D2-BBAD-629BC955DBEB}" type="slidenum">
              <a:rPr lang="he-IL"/>
              <a:pPr/>
              <a:t>41</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C96D82-781F-443A-AB78-1F179C0BCC18}" type="slidenum">
              <a:rPr lang="he-IL"/>
              <a:pPr/>
              <a:t>42</a:t>
            </a:fld>
            <a:endParaRPr lang="en-US"/>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43</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44</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45</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46</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Blast its</a:t>
            </a:r>
            <a:r>
              <a:rPr lang="en-US" baseline="0" dirty="0" smtClean="0"/>
              <a:t> </a:t>
            </a:r>
            <a:r>
              <a:rPr lang="en-US" dirty="0" smtClean="0"/>
              <a:t>derivatives and heuristic </a:t>
            </a:r>
          </a:p>
          <a:p>
            <a:pPr algn="l" rtl="0"/>
            <a:r>
              <a:rPr lang="en-US" dirty="0" smtClean="0"/>
              <a:t>The</a:t>
            </a:r>
            <a:r>
              <a:rPr lang="en-US" baseline="0" dirty="0" smtClean="0"/>
              <a:t> weaknesses: </a:t>
            </a:r>
          </a:p>
          <a:p>
            <a:pPr marL="228600" indent="-228600" algn="l" rtl="0">
              <a:buAutoNum type="arabicPeriod"/>
            </a:pPr>
            <a:r>
              <a:rPr lang="en-US" baseline="0" dirty="0" smtClean="0"/>
              <a:t>Trivial solutions</a:t>
            </a:r>
          </a:p>
          <a:p>
            <a:pPr marL="228600" indent="-228600" algn="l" rtl="0">
              <a:buAutoNum type="arabicPeriod"/>
            </a:pPr>
            <a:r>
              <a:rPr lang="en-US" baseline="0" dirty="0" smtClean="0"/>
              <a:t>Lots of meaningless noise</a:t>
            </a:r>
          </a:p>
          <a:p>
            <a:pPr marL="228600" indent="-228600" algn="l" rtl="0">
              <a:buAutoNum type="arabicPeriod"/>
            </a:pPr>
            <a:endParaRPr lang="en-US" baseline="0" dirty="0" smtClean="0"/>
          </a:p>
          <a:p>
            <a:pPr marL="228600" indent="-228600" algn="l" rtl="0">
              <a:buAutoNum type="arabicPeriod"/>
            </a:pPr>
            <a:r>
              <a:rPr lang="en-US" baseline="0" dirty="0" smtClean="0"/>
              <a:t>Pair sequence alignment</a:t>
            </a:r>
          </a:p>
          <a:p>
            <a:pPr marL="228600" indent="-228600" algn="l" rtl="0">
              <a:buAutoNum type="arabicPeriod"/>
            </a:pPr>
            <a:r>
              <a:rPr lang="en-US" baseline="0" dirty="0" smtClean="0"/>
              <a:t>Enhanced by multiple sequence alignment</a:t>
            </a:r>
          </a:p>
          <a:p>
            <a:pPr marL="228600" indent="-228600" algn="l" rtl="0">
              <a:buAutoNum type="arabicPeriod"/>
            </a:pPr>
            <a:r>
              <a:rPr lang="en-US" baseline="0" dirty="0" smtClean="0"/>
              <a:t>But! There is a lots of meaningless noise or provides only trivial solutions</a:t>
            </a:r>
            <a:endParaRPr lang="en-US" dirty="0"/>
          </a:p>
        </p:txBody>
      </p:sp>
      <p:sp>
        <p:nvSpPr>
          <p:cNvPr id="4" name="Slide Number Placeholder 3"/>
          <p:cNvSpPr>
            <a:spLocks noGrp="1"/>
          </p:cNvSpPr>
          <p:nvPr>
            <p:ph type="sldNum" sz="quarter" idx="10"/>
          </p:nvPr>
        </p:nvSpPr>
        <p:spPr/>
        <p:txBody>
          <a:bodyPr/>
          <a:lstStyle/>
          <a:p>
            <a:fld id="{743037CA-5876-433A-A8CC-B8722E07A0DD}" type="slidenum">
              <a:rPr lang="he-IL" smtClean="0"/>
              <a:t>4</a:t>
            </a:fld>
            <a:endParaRPr lang="he-IL"/>
          </a:p>
        </p:txBody>
      </p:sp>
    </p:spTree>
    <p:extLst>
      <p:ext uri="{BB962C8B-B14F-4D97-AF65-F5344CB8AC3E}">
        <p14:creationId xmlns:p14="http://schemas.microsoft.com/office/powerpoint/2010/main" val="299851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47</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48</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49</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dirty="0" smtClean="0">
              <a:cs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50</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51</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52</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smtClean="0">
              <a:cs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FFC4E5A-C8C6-4876-B979-06BA0210561C}" type="slidenum">
              <a:rPr lang="he-IL">
                <a:solidFill>
                  <a:prstClr val="black"/>
                </a:solidFill>
              </a:rPr>
              <a:pPr/>
              <a:t>53</a:t>
            </a:fld>
            <a:endParaRPr lang="en-US">
              <a:solidFill>
                <a:prstClr val="black"/>
              </a:solidFill>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2" name="Rectangle 3"/>
          <p:cNvSpPr>
            <a:spLocks noGrp="1" noChangeArrowheads="1"/>
          </p:cNvSpPr>
          <p:nvPr>
            <p:ph type="body" idx="1"/>
          </p:nvPr>
        </p:nvSpPr>
        <p:spPr bwMode="auto">
          <a:noFill/>
        </p:spPr>
        <p:txBody>
          <a:bodyPr/>
          <a:lstStyle/>
          <a:p>
            <a:pPr>
              <a:spcBef>
                <a:spcPct val="0"/>
              </a:spcBef>
            </a:pPr>
            <a:endParaRPr lang="en-US" dirty="0" smtClean="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037CA-5876-433A-A8CC-B8722E07A0DD}" type="slidenum">
              <a:rPr lang="he-IL" smtClean="0"/>
              <a:t>9</a:t>
            </a:fld>
            <a:endParaRPr lang="he-IL"/>
          </a:p>
        </p:txBody>
      </p:sp>
    </p:spTree>
    <p:extLst>
      <p:ext uri="{BB962C8B-B14F-4D97-AF65-F5344CB8AC3E}">
        <p14:creationId xmlns:p14="http://schemas.microsoft.com/office/powerpoint/2010/main" val="352359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FC12DD-F6D0-4B82-BD07-E2AC6308AF7D}" type="slidenum">
              <a:rPr lang="he-IL"/>
              <a:pPr/>
              <a:t>12</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93C6C1-30C0-492B-8AF7-AD665FA28638}" type="slidenum">
              <a:rPr lang="he-IL"/>
              <a:pPr/>
              <a:t>13</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79C97-795B-4DC6-AAA5-CC983D1009C4}" type="slidenum">
              <a:rPr lang="he-IL"/>
              <a:pPr/>
              <a:t>14</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F910CE-60E3-427F-9956-9D0F958F225A}" type="slidenum">
              <a:rPr lang="he-IL"/>
              <a:pPr/>
              <a:t>15</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E3AAF26A-8BEC-441E-8C29-4F6B798AF206}" type="slidenum">
              <a:rPr lang="he-IL"/>
              <a:pPr/>
              <a:t>‹#›</a:t>
            </a:fld>
            <a:endParaRPr lang="cs-CZ"/>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856B1CEF-767C-4573-9809-2FE9A37B9EB7}" type="slidenum">
              <a:rPr lang="he-IL"/>
              <a:pPr/>
              <a:t>‹#›</a:t>
            </a:fld>
            <a:endParaRPr lang="cs-CZ"/>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38F50C3F-034D-460A-9951-A2D60C33D16C}" type="slidenum">
              <a:rPr lang="he-IL"/>
              <a:pPr/>
              <a:t>‹#›</a:t>
            </a:fld>
            <a:endParaRPr lang="cs-CZ"/>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E9BDA5A9-737A-4626-8093-E8C529196985}" type="slidenum">
              <a:rPr lang="he-IL"/>
              <a:pPr/>
              <a:t>‹#›</a:t>
            </a:fld>
            <a:endParaRPr lang="cs-CZ"/>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E60C0CE3-82D6-4373-A7FE-FD65A1F9671A}" type="slidenum">
              <a:rPr lang="he-IL"/>
              <a:pPr/>
              <a:t>‹#›</a:t>
            </a:fld>
            <a:endParaRPr lang="cs-CZ"/>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AAF25386-4A3D-452D-A978-E09093C63C03}" type="slidenum">
              <a:rPr lang="he-IL"/>
              <a:pPr/>
              <a:t>‹#›</a:t>
            </a:fld>
            <a:endParaRPr lang="cs-CZ"/>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998C811A-0297-4371-8B09-A0C67DA32DE4}" type="slidenum">
              <a:rPr lang="he-IL"/>
              <a:pPr/>
              <a:t>‹#›</a:t>
            </a:fld>
            <a:endParaRPr lang="cs-CZ"/>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lvl1pPr>
              <a:defRPr/>
            </a:lvl1pPr>
          </a:lstStyle>
          <a:p>
            <a:endParaRPr lang="cs-CZ"/>
          </a:p>
        </p:txBody>
      </p:sp>
      <p:sp>
        <p:nvSpPr>
          <p:cNvPr id="8" name="Footer Placeholder 7"/>
          <p:cNvSpPr>
            <a:spLocks noGrp="1"/>
          </p:cNvSpPr>
          <p:nvPr>
            <p:ph type="ftr" sz="quarter" idx="11"/>
          </p:nvPr>
        </p:nvSpPr>
        <p:spPr/>
        <p:txBody>
          <a:bodyPr/>
          <a:lstStyle>
            <a:lvl1pPr>
              <a:defRPr/>
            </a:lvl1pPr>
          </a:lstStyle>
          <a:p>
            <a:endParaRPr lang="cs-CZ"/>
          </a:p>
        </p:txBody>
      </p:sp>
      <p:sp>
        <p:nvSpPr>
          <p:cNvPr id="9" name="Slide Number Placeholder 8"/>
          <p:cNvSpPr>
            <a:spLocks noGrp="1"/>
          </p:cNvSpPr>
          <p:nvPr>
            <p:ph type="sldNum" sz="quarter" idx="12"/>
          </p:nvPr>
        </p:nvSpPr>
        <p:spPr/>
        <p:txBody>
          <a:bodyPr/>
          <a:lstStyle>
            <a:lvl1pPr>
              <a:defRPr/>
            </a:lvl1pPr>
          </a:lstStyle>
          <a:p>
            <a:fld id="{C0A943D0-FB55-4B5B-AD11-9A80E665E3AB}" type="slidenum">
              <a:rPr lang="he-IL"/>
              <a:pPr/>
              <a:t>‹#›</a:t>
            </a:fld>
            <a:endParaRPr lang="cs-CZ"/>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cs-CZ"/>
          </a:p>
        </p:txBody>
      </p:sp>
      <p:sp>
        <p:nvSpPr>
          <p:cNvPr id="4" name="Footer Placeholder 3"/>
          <p:cNvSpPr>
            <a:spLocks noGrp="1"/>
          </p:cNvSpPr>
          <p:nvPr>
            <p:ph type="ftr" sz="quarter" idx="11"/>
          </p:nvPr>
        </p:nvSpPr>
        <p:spPr/>
        <p:txBody>
          <a:bodyPr/>
          <a:lstStyle>
            <a:lvl1pPr>
              <a:defRPr/>
            </a:lvl1pPr>
          </a:lstStyle>
          <a:p>
            <a:endParaRPr lang="cs-CZ"/>
          </a:p>
        </p:txBody>
      </p:sp>
      <p:sp>
        <p:nvSpPr>
          <p:cNvPr id="5" name="Slide Number Placeholder 4"/>
          <p:cNvSpPr>
            <a:spLocks noGrp="1"/>
          </p:cNvSpPr>
          <p:nvPr>
            <p:ph type="sldNum" sz="quarter" idx="12"/>
          </p:nvPr>
        </p:nvSpPr>
        <p:spPr/>
        <p:txBody>
          <a:bodyPr/>
          <a:lstStyle>
            <a:lvl1pPr>
              <a:defRPr/>
            </a:lvl1pPr>
          </a:lstStyle>
          <a:p>
            <a:fld id="{7867C54F-40A1-46D6-85F1-34AE6D3EA8C5}" type="slidenum">
              <a:rPr lang="he-IL"/>
              <a:pPr/>
              <a:t>‹#›</a:t>
            </a:fld>
            <a:endParaRPr lang="cs-CZ"/>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cs-CZ"/>
          </a:p>
        </p:txBody>
      </p:sp>
      <p:sp>
        <p:nvSpPr>
          <p:cNvPr id="3" name="Footer Placeholder 2"/>
          <p:cNvSpPr>
            <a:spLocks noGrp="1"/>
          </p:cNvSpPr>
          <p:nvPr>
            <p:ph type="ftr" sz="quarter" idx="11"/>
          </p:nvPr>
        </p:nvSpPr>
        <p:spPr/>
        <p:txBody>
          <a:bodyPr/>
          <a:lstStyle>
            <a:lvl1pPr>
              <a:defRPr/>
            </a:lvl1pPr>
          </a:lstStyle>
          <a:p>
            <a:endParaRPr lang="cs-CZ"/>
          </a:p>
        </p:txBody>
      </p:sp>
      <p:sp>
        <p:nvSpPr>
          <p:cNvPr id="4" name="Slide Number Placeholder 3"/>
          <p:cNvSpPr>
            <a:spLocks noGrp="1"/>
          </p:cNvSpPr>
          <p:nvPr>
            <p:ph type="sldNum" sz="quarter" idx="12"/>
          </p:nvPr>
        </p:nvSpPr>
        <p:spPr/>
        <p:txBody>
          <a:bodyPr/>
          <a:lstStyle>
            <a:lvl1pPr>
              <a:defRPr/>
            </a:lvl1pPr>
          </a:lstStyle>
          <a:p>
            <a:fld id="{EBA582A6-56C7-44D8-80C8-3FB69021BEAB}" type="slidenum">
              <a:rPr lang="he-IL"/>
              <a:pPr/>
              <a:t>‹#›</a:t>
            </a:fld>
            <a:endParaRPr lang="cs-CZ"/>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785BC527-F00F-487B-8AC2-26FE71C5CBAB}" type="slidenum">
              <a:rPr lang="he-IL"/>
              <a:pPr/>
              <a:t>‹#›</a:t>
            </a:fld>
            <a:endParaRPr lang="cs-CZ"/>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52CFDBAC-678A-4CB4-9A1C-1BADCC6148EF}" type="slidenum">
              <a:rPr lang="he-IL"/>
              <a:pPr/>
              <a:t>‹#›</a:t>
            </a:fld>
            <a:endParaRPr lang="cs-CZ"/>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629E98DC-10AB-4568-B85E-19DC90C54E2D}" type="slidenum">
              <a:rPr lang="he-IL"/>
              <a:pPr/>
              <a:t>‹#›</a:t>
            </a:fld>
            <a:endParaRPr lang="cs-CZ"/>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47F55C77-275E-443A-9A3B-2E39DA9B295D}" type="slidenum">
              <a:rPr lang="he-IL"/>
              <a:pPr/>
              <a:t>‹#›</a:t>
            </a:fld>
            <a:endParaRPr lang="cs-CZ"/>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0FFDA085-76EF-4EFE-88BB-E62DE5CD6125}" type="slidenum">
              <a:rPr lang="he-IL"/>
              <a:pPr/>
              <a:t>‹#›</a:t>
            </a:fld>
            <a:endParaRPr lang="cs-CZ"/>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lvl1pPr>
              <a:defRPr/>
            </a:lvl1pPr>
          </a:lstStyle>
          <a:p>
            <a:pPr>
              <a:defRPr/>
            </a:pPr>
            <a:fld id="{DEF5780B-3526-48F5-BDA3-3FEC2874FFF6}"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880B050-38A3-4E98-B67B-89057F94CB8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867922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44E53BF4-37FC-4BD4-909A-AA640AAEABF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E502DB4-3E17-4C36-982B-C3D5B106AD9F}"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421116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7E9325E-76A1-4455-99E6-072848BFDAD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677E27D-197A-4960-9AAA-EE52C11A1FDA}"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77783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3"/>
          <p:cNvSpPr>
            <a:spLocks noGrp="1"/>
          </p:cNvSpPr>
          <p:nvPr>
            <p:ph type="dt" sz="half" idx="10"/>
          </p:nvPr>
        </p:nvSpPr>
        <p:spPr/>
        <p:txBody>
          <a:bodyPr/>
          <a:lstStyle>
            <a:lvl1pPr>
              <a:defRPr/>
            </a:lvl1pPr>
          </a:lstStyle>
          <a:p>
            <a:pPr>
              <a:defRPr/>
            </a:pPr>
            <a:fld id="{69672ACA-6395-41A9-9E64-F76477A4B7F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329DF1-0C45-42C1-8477-FC49964C270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453079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3"/>
          <p:cNvSpPr>
            <a:spLocks noGrp="1"/>
          </p:cNvSpPr>
          <p:nvPr>
            <p:ph type="dt" sz="half" idx="10"/>
          </p:nvPr>
        </p:nvSpPr>
        <p:spPr/>
        <p:txBody>
          <a:bodyPr/>
          <a:lstStyle>
            <a:lvl1pPr>
              <a:defRPr/>
            </a:lvl1pPr>
          </a:lstStyle>
          <a:p>
            <a:pPr>
              <a:defRPr/>
            </a:pPr>
            <a:fld id="{0487F74F-2FFF-4447-B797-88587CF9FB5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476262E-0E53-42FE-87B7-66093CC5D2A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2837948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3"/>
          <p:cNvSpPr>
            <a:spLocks noGrp="1"/>
          </p:cNvSpPr>
          <p:nvPr>
            <p:ph type="dt" sz="half" idx="10"/>
          </p:nvPr>
        </p:nvSpPr>
        <p:spPr/>
        <p:txBody>
          <a:bodyPr/>
          <a:lstStyle>
            <a:lvl1pPr>
              <a:defRPr/>
            </a:lvl1pPr>
          </a:lstStyle>
          <a:p>
            <a:pPr>
              <a:defRPr/>
            </a:pPr>
            <a:fld id="{601DF23B-C1B1-452B-967C-FDE0F97374D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069FAD4-B682-4E29-86D6-03A83ED116E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2062602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4923E66-6C20-4E75-A25E-AB67EDE8797B}"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5DE8913-0DF6-475B-8576-0CC355D53191}"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01323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cs-CZ"/>
          </a:p>
        </p:txBody>
      </p:sp>
      <p:sp>
        <p:nvSpPr>
          <p:cNvPr id="5" name="Footer Placeholder 4"/>
          <p:cNvSpPr>
            <a:spLocks noGrp="1"/>
          </p:cNvSpPr>
          <p:nvPr>
            <p:ph type="ftr" sz="quarter" idx="11"/>
          </p:nvPr>
        </p:nvSpPr>
        <p:spPr/>
        <p:txBody>
          <a:bodyPr/>
          <a:lstStyle>
            <a:lvl1pPr>
              <a:defRPr/>
            </a:lvl1pPr>
          </a:lstStyle>
          <a:p>
            <a:endParaRPr lang="cs-CZ"/>
          </a:p>
        </p:txBody>
      </p:sp>
      <p:sp>
        <p:nvSpPr>
          <p:cNvPr id="6" name="Slide Number Placeholder 5"/>
          <p:cNvSpPr>
            <a:spLocks noGrp="1"/>
          </p:cNvSpPr>
          <p:nvPr>
            <p:ph type="sldNum" sz="quarter" idx="12"/>
          </p:nvPr>
        </p:nvSpPr>
        <p:spPr/>
        <p:txBody>
          <a:bodyPr/>
          <a:lstStyle>
            <a:lvl1pPr>
              <a:defRPr/>
            </a:lvl1pPr>
          </a:lstStyle>
          <a:p>
            <a:fld id="{CDA9DBFA-F3FB-4991-A2FC-2750688A7DFD}" type="slidenum">
              <a:rPr lang="he-IL"/>
              <a:pPr/>
              <a:t>‹#›</a:t>
            </a:fld>
            <a:endParaRPr lang="cs-CZ"/>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95731A6-E065-4B62-8AE4-2A37B4D3959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ADEF9C7-BF1F-4858-899D-D6F7D9AF95A9}"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2289980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rtlCol="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0F6E2EE-66DF-4749-A95A-0CD7C8836C31}"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4D8A68F-4FCD-49C1-823B-795513614F37}"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456221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7A0FC7B7-9C9F-4111-A5CF-CFFECDFCE02A}"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1F4E86-D332-450B-A989-AAE19F48CC94}"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689178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96255EFD-C8FD-4792-808C-1D064CD4DD2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10B2ABF-2038-4F29-9EE2-11F532109805}"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917603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lvl1pPr>
              <a:defRPr/>
            </a:lvl1pPr>
          </a:lstStyle>
          <a:p>
            <a:pPr>
              <a:defRPr/>
            </a:pPr>
            <a:fld id="{DEF5780B-3526-48F5-BDA3-3FEC2874FFF6}"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880B050-38A3-4E98-B67B-89057F94CB8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11602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44E53BF4-37FC-4BD4-909A-AA640AAEABF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E502DB4-3E17-4C36-982B-C3D5B106AD9F}"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8855914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7E9325E-76A1-4455-99E6-072848BFDAD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677E27D-197A-4960-9AAA-EE52C11A1FDA}"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2820479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3"/>
          <p:cNvSpPr>
            <a:spLocks noGrp="1"/>
          </p:cNvSpPr>
          <p:nvPr>
            <p:ph type="dt" sz="half" idx="10"/>
          </p:nvPr>
        </p:nvSpPr>
        <p:spPr/>
        <p:txBody>
          <a:bodyPr/>
          <a:lstStyle>
            <a:lvl1pPr>
              <a:defRPr/>
            </a:lvl1pPr>
          </a:lstStyle>
          <a:p>
            <a:pPr>
              <a:defRPr/>
            </a:pPr>
            <a:fld id="{69672ACA-6395-41A9-9E64-F76477A4B7F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329DF1-0C45-42C1-8477-FC49964C270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009211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3"/>
          <p:cNvSpPr>
            <a:spLocks noGrp="1"/>
          </p:cNvSpPr>
          <p:nvPr>
            <p:ph type="dt" sz="half" idx="10"/>
          </p:nvPr>
        </p:nvSpPr>
        <p:spPr/>
        <p:txBody>
          <a:bodyPr/>
          <a:lstStyle>
            <a:lvl1pPr>
              <a:defRPr/>
            </a:lvl1pPr>
          </a:lstStyle>
          <a:p>
            <a:pPr>
              <a:defRPr/>
            </a:pPr>
            <a:fld id="{0487F74F-2FFF-4447-B797-88587CF9FB5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476262E-0E53-42FE-87B7-66093CC5D2A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2367528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3"/>
          <p:cNvSpPr>
            <a:spLocks noGrp="1"/>
          </p:cNvSpPr>
          <p:nvPr>
            <p:ph type="dt" sz="half" idx="10"/>
          </p:nvPr>
        </p:nvSpPr>
        <p:spPr/>
        <p:txBody>
          <a:bodyPr/>
          <a:lstStyle>
            <a:lvl1pPr>
              <a:defRPr/>
            </a:lvl1pPr>
          </a:lstStyle>
          <a:p>
            <a:pPr>
              <a:defRPr/>
            </a:pPr>
            <a:fld id="{601DF23B-C1B1-452B-967C-FDE0F97374D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069FAD4-B682-4E29-86D6-03A83ED116E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8362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D0CC1CDB-0A6B-42F2-8E78-EC89ECE7A468}" type="slidenum">
              <a:rPr lang="he-IL"/>
              <a:pPr/>
              <a:t>‹#›</a:t>
            </a:fld>
            <a:endParaRPr lang="cs-CZ"/>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4923E66-6C20-4E75-A25E-AB67EDE8797B}"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5DE8913-0DF6-475B-8576-0CC355D53191}"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745250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95731A6-E065-4B62-8AE4-2A37B4D3959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ADEF9C7-BF1F-4858-899D-D6F7D9AF95A9}"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2931552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rtlCol="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0F6E2EE-66DF-4749-A95A-0CD7C8836C31}"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4D8A68F-4FCD-49C1-823B-795513614F37}"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8418444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7A0FC7B7-9C9F-4111-A5CF-CFFECDFCE02A}"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1F4E86-D332-450B-A989-AAE19F48CC94}"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8030565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96255EFD-C8FD-4792-808C-1D064CD4DD2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10B2ABF-2038-4F29-9EE2-11F532109805}"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1541257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lvl1pPr>
              <a:defRPr/>
            </a:lvl1pPr>
          </a:lstStyle>
          <a:p>
            <a:pPr>
              <a:defRPr/>
            </a:pPr>
            <a:fld id="{DEF5780B-3526-48F5-BDA3-3FEC2874FFF6}"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880B050-38A3-4E98-B67B-89057F94CB8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22722646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44E53BF4-37FC-4BD4-909A-AA640AAEABF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E502DB4-3E17-4C36-982B-C3D5B106AD9F}"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42562094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7E9325E-76A1-4455-99E6-072848BFDAD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677E27D-197A-4960-9AAA-EE52C11A1FDA}"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6219779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3"/>
          <p:cNvSpPr>
            <a:spLocks noGrp="1"/>
          </p:cNvSpPr>
          <p:nvPr>
            <p:ph type="dt" sz="half" idx="10"/>
          </p:nvPr>
        </p:nvSpPr>
        <p:spPr/>
        <p:txBody>
          <a:bodyPr/>
          <a:lstStyle>
            <a:lvl1pPr>
              <a:defRPr/>
            </a:lvl1pPr>
          </a:lstStyle>
          <a:p>
            <a:pPr>
              <a:defRPr/>
            </a:pPr>
            <a:fld id="{69672ACA-6395-41A9-9E64-F76477A4B7F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329DF1-0C45-42C1-8477-FC49964C270B}"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92876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3"/>
          <p:cNvSpPr>
            <a:spLocks noGrp="1"/>
          </p:cNvSpPr>
          <p:nvPr>
            <p:ph type="dt" sz="half" idx="10"/>
          </p:nvPr>
        </p:nvSpPr>
        <p:spPr/>
        <p:txBody>
          <a:bodyPr/>
          <a:lstStyle>
            <a:lvl1pPr>
              <a:defRPr/>
            </a:lvl1pPr>
          </a:lstStyle>
          <a:p>
            <a:pPr>
              <a:defRPr/>
            </a:pPr>
            <a:fld id="{0487F74F-2FFF-4447-B797-88587CF9FB59}"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E476262E-0E53-42FE-87B7-66093CC5D2A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663614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lvl1pPr>
              <a:defRPr/>
            </a:lvl1pPr>
          </a:lstStyle>
          <a:p>
            <a:endParaRPr lang="cs-CZ"/>
          </a:p>
        </p:txBody>
      </p:sp>
      <p:sp>
        <p:nvSpPr>
          <p:cNvPr id="8" name="Footer Placeholder 7"/>
          <p:cNvSpPr>
            <a:spLocks noGrp="1"/>
          </p:cNvSpPr>
          <p:nvPr>
            <p:ph type="ftr" sz="quarter" idx="11"/>
          </p:nvPr>
        </p:nvSpPr>
        <p:spPr/>
        <p:txBody>
          <a:bodyPr/>
          <a:lstStyle>
            <a:lvl1pPr>
              <a:defRPr/>
            </a:lvl1pPr>
          </a:lstStyle>
          <a:p>
            <a:endParaRPr lang="cs-CZ"/>
          </a:p>
        </p:txBody>
      </p:sp>
      <p:sp>
        <p:nvSpPr>
          <p:cNvPr id="9" name="Slide Number Placeholder 8"/>
          <p:cNvSpPr>
            <a:spLocks noGrp="1"/>
          </p:cNvSpPr>
          <p:nvPr>
            <p:ph type="sldNum" sz="quarter" idx="12"/>
          </p:nvPr>
        </p:nvSpPr>
        <p:spPr/>
        <p:txBody>
          <a:bodyPr/>
          <a:lstStyle>
            <a:lvl1pPr>
              <a:defRPr/>
            </a:lvl1pPr>
          </a:lstStyle>
          <a:p>
            <a:fld id="{CE8B8409-3511-438C-B1EB-A91098B579DD}" type="slidenum">
              <a:rPr lang="he-IL"/>
              <a:pPr/>
              <a:t>‹#›</a:t>
            </a:fld>
            <a:endParaRPr lang="cs-CZ"/>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3"/>
          <p:cNvSpPr>
            <a:spLocks noGrp="1"/>
          </p:cNvSpPr>
          <p:nvPr>
            <p:ph type="dt" sz="half" idx="10"/>
          </p:nvPr>
        </p:nvSpPr>
        <p:spPr/>
        <p:txBody>
          <a:bodyPr/>
          <a:lstStyle>
            <a:lvl1pPr>
              <a:defRPr/>
            </a:lvl1pPr>
          </a:lstStyle>
          <a:p>
            <a:pPr>
              <a:defRPr/>
            </a:pPr>
            <a:fld id="{601DF23B-C1B1-452B-967C-FDE0F97374D2}"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A069FAD4-B682-4E29-86D6-03A83ED116ED}"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434244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4923E66-6C20-4E75-A25E-AB67EDE8797B}"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5DE8913-0DF6-475B-8576-0CC355D53191}"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763683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95731A6-E065-4B62-8AE4-2A37B4D3959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ADEF9C7-BF1F-4858-899D-D6F7D9AF95A9}"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857561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rtlCol="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0F6E2EE-66DF-4749-A95A-0CD7C8836C31}"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4D8A68F-4FCD-49C1-823B-795513614F37}"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738642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7A0FC7B7-9C9F-4111-A5CF-CFFECDFCE02A}"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91F4E86-D332-450B-A989-AAE19F48CC94}"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1023827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pPr>
              <a:defRPr/>
            </a:pPr>
            <a:fld id="{96255EFD-C8FD-4792-808C-1D064CD4DD24}" type="datetimeFigureOut">
              <a:rPr lang="he-IL">
                <a:solidFill>
                  <a:prstClr val="black">
                    <a:tint val="75000"/>
                  </a:prstClr>
                </a:solidFill>
              </a:rPr>
              <a:pPr>
                <a:defRPr/>
              </a:pPr>
              <a:t>כ"א/אדר ב/תשע"ו</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10B2ABF-2038-4F29-9EE2-11F532109805}" type="slidenum">
              <a:rPr lang="he-IL">
                <a:solidFill>
                  <a:prstClr val="black">
                    <a:tint val="75000"/>
                  </a:prstClr>
                </a:solidFill>
              </a:rPr>
              <a:pPr>
                <a:defRPr/>
              </a:pPr>
              <a:t>‹#›</a:t>
            </a:fld>
            <a:endParaRPr lang="he-IL">
              <a:solidFill>
                <a:prstClr val="black">
                  <a:tint val="75000"/>
                </a:prstClr>
              </a:solidFill>
            </a:endParaRPr>
          </a:p>
        </p:txBody>
      </p:sp>
    </p:spTree>
    <p:extLst>
      <p:ext uri="{BB962C8B-B14F-4D97-AF65-F5344CB8AC3E}">
        <p14:creationId xmlns:p14="http://schemas.microsoft.com/office/powerpoint/2010/main" val="310806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cs-CZ"/>
          </a:p>
        </p:txBody>
      </p:sp>
      <p:sp>
        <p:nvSpPr>
          <p:cNvPr id="4" name="Footer Placeholder 3"/>
          <p:cNvSpPr>
            <a:spLocks noGrp="1"/>
          </p:cNvSpPr>
          <p:nvPr>
            <p:ph type="ftr" sz="quarter" idx="11"/>
          </p:nvPr>
        </p:nvSpPr>
        <p:spPr/>
        <p:txBody>
          <a:bodyPr/>
          <a:lstStyle>
            <a:lvl1pPr>
              <a:defRPr/>
            </a:lvl1pPr>
          </a:lstStyle>
          <a:p>
            <a:endParaRPr lang="cs-CZ"/>
          </a:p>
        </p:txBody>
      </p:sp>
      <p:sp>
        <p:nvSpPr>
          <p:cNvPr id="5" name="Slide Number Placeholder 4"/>
          <p:cNvSpPr>
            <a:spLocks noGrp="1"/>
          </p:cNvSpPr>
          <p:nvPr>
            <p:ph type="sldNum" sz="quarter" idx="12"/>
          </p:nvPr>
        </p:nvSpPr>
        <p:spPr/>
        <p:txBody>
          <a:bodyPr/>
          <a:lstStyle>
            <a:lvl1pPr>
              <a:defRPr/>
            </a:lvl1pPr>
          </a:lstStyle>
          <a:p>
            <a:fld id="{48C54514-1D28-482E-B2B7-9FB9D70ACFE0}" type="slidenum">
              <a:rPr lang="he-IL"/>
              <a:pPr/>
              <a:t>‹#›</a:t>
            </a:fld>
            <a:endParaRPr lang="cs-CZ"/>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cs-CZ"/>
          </a:p>
        </p:txBody>
      </p:sp>
      <p:sp>
        <p:nvSpPr>
          <p:cNvPr id="3" name="Footer Placeholder 2"/>
          <p:cNvSpPr>
            <a:spLocks noGrp="1"/>
          </p:cNvSpPr>
          <p:nvPr>
            <p:ph type="ftr" sz="quarter" idx="11"/>
          </p:nvPr>
        </p:nvSpPr>
        <p:spPr/>
        <p:txBody>
          <a:bodyPr/>
          <a:lstStyle>
            <a:lvl1pPr>
              <a:defRPr/>
            </a:lvl1pPr>
          </a:lstStyle>
          <a:p>
            <a:endParaRPr lang="cs-CZ"/>
          </a:p>
        </p:txBody>
      </p:sp>
      <p:sp>
        <p:nvSpPr>
          <p:cNvPr id="4" name="Slide Number Placeholder 3"/>
          <p:cNvSpPr>
            <a:spLocks noGrp="1"/>
          </p:cNvSpPr>
          <p:nvPr>
            <p:ph type="sldNum" sz="quarter" idx="12"/>
          </p:nvPr>
        </p:nvSpPr>
        <p:spPr/>
        <p:txBody>
          <a:bodyPr/>
          <a:lstStyle>
            <a:lvl1pPr>
              <a:defRPr/>
            </a:lvl1pPr>
          </a:lstStyle>
          <a:p>
            <a:fld id="{D202A1F3-DF7E-481C-90F0-F4BF064A0539}" type="slidenum">
              <a:rPr lang="he-IL"/>
              <a:pPr/>
              <a:t>‹#›</a:t>
            </a:fld>
            <a:endParaRPr lang="cs-CZ"/>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BF3CDAB9-0292-4CE6-B72A-48DA9C8FC489}" type="slidenum">
              <a:rPr lang="he-IL"/>
              <a:pPr/>
              <a:t>‹#›</a:t>
            </a:fld>
            <a:endParaRPr lang="cs-CZ"/>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cs-CZ"/>
          </a:p>
        </p:txBody>
      </p:sp>
      <p:sp>
        <p:nvSpPr>
          <p:cNvPr id="6" name="Footer Placeholder 5"/>
          <p:cNvSpPr>
            <a:spLocks noGrp="1"/>
          </p:cNvSpPr>
          <p:nvPr>
            <p:ph type="ftr" sz="quarter" idx="11"/>
          </p:nvPr>
        </p:nvSpPr>
        <p:spPr/>
        <p:txBody>
          <a:bodyPr/>
          <a:lstStyle>
            <a:lvl1pPr>
              <a:defRPr/>
            </a:lvl1pPr>
          </a:lstStyle>
          <a:p>
            <a:endParaRPr lang="cs-CZ"/>
          </a:p>
        </p:txBody>
      </p:sp>
      <p:sp>
        <p:nvSpPr>
          <p:cNvPr id="7" name="Slide Number Placeholder 6"/>
          <p:cNvSpPr>
            <a:spLocks noGrp="1"/>
          </p:cNvSpPr>
          <p:nvPr>
            <p:ph type="sldNum" sz="quarter" idx="12"/>
          </p:nvPr>
        </p:nvSpPr>
        <p:spPr/>
        <p:txBody>
          <a:bodyPr/>
          <a:lstStyle>
            <a:lvl1pPr>
              <a:defRPr/>
            </a:lvl1pPr>
          </a:lstStyle>
          <a:p>
            <a:fld id="{8956A102-35CC-4341-B27E-EB7A9575B3B3}" type="slidenum">
              <a:rPr lang="he-IL"/>
              <a:pPr/>
              <a:t>‹#›</a:t>
            </a:fld>
            <a:endParaRPr lang="cs-CZ"/>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cs-CZ" smtClean="0"/>
              <a:t>Klepnutím lze upravit styl předlohy nadpisů.</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cs-CZ"/>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cs-CZ"/>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pitchFamily="34" charset="0"/>
              </a:defRPr>
            </a:lvl1pPr>
          </a:lstStyle>
          <a:p>
            <a:fld id="{BB220367-B151-4FAB-AD86-C7362E4C801A}" type="slidenum">
              <a:rPr lang="he-IL"/>
              <a:pPr/>
              <a:t>‹#›</a:t>
            </a:fld>
            <a:endParaRPr lang="cs-CZ"/>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cs-CZ" smtClean="0"/>
              <a:t>Klepnutím lze upravit styl předlohy nadpisů.</a:t>
            </a:r>
          </a:p>
        </p:txBody>
      </p:sp>
      <p:sp>
        <p:nvSpPr>
          <p:cNvPr id="552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cs-CZ" smtClean="0"/>
              <a:t>Klepnutím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p>
        </p:txBody>
      </p:sp>
      <p:sp>
        <p:nvSpPr>
          <p:cNvPr id="55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cs-CZ"/>
          </a:p>
        </p:txBody>
      </p:sp>
      <p:sp>
        <p:nvSpPr>
          <p:cNvPr id="55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cs-CZ"/>
          </a:p>
        </p:txBody>
      </p:sp>
      <p:sp>
        <p:nvSpPr>
          <p:cNvPr id="55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fld id="{41E3CE82-1B67-4869-95FD-7C69DE9E519C}" type="slidenum">
              <a:rPr lang="he-IL"/>
              <a:pPr/>
              <a:t>‹#›</a:t>
            </a:fld>
            <a:endParaRPr lang="cs-CZ"/>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1" fontAlgn="base">
        <a:spcBef>
          <a:spcPct val="0"/>
        </a:spcBef>
        <a:spcAft>
          <a:spcPct val="0"/>
        </a:spcAft>
        <a:defRPr sz="4400">
          <a:solidFill>
            <a:schemeClr val="tx2"/>
          </a:solidFill>
          <a:latin typeface="+mj-lt"/>
          <a:ea typeface="+mj-ea"/>
          <a:cs typeface="+mj-cs"/>
        </a:defRPr>
      </a:lvl1pPr>
      <a:lvl2pPr algn="ctr" rtl="1" fontAlgn="base">
        <a:spcBef>
          <a:spcPct val="0"/>
        </a:spcBef>
        <a:spcAft>
          <a:spcPct val="0"/>
        </a:spcAft>
        <a:defRPr sz="4400">
          <a:solidFill>
            <a:schemeClr val="tx2"/>
          </a:solidFill>
          <a:latin typeface="Arial" pitchFamily="34" charset="0"/>
          <a:cs typeface="Arial" pitchFamily="34" charset="0"/>
        </a:defRPr>
      </a:lvl2pPr>
      <a:lvl3pPr algn="ctr" rtl="1" fontAlgn="base">
        <a:spcBef>
          <a:spcPct val="0"/>
        </a:spcBef>
        <a:spcAft>
          <a:spcPct val="0"/>
        </a:spcAft>
        <a:defRPr sz="4400">
          <a:solidFill>
            <a:schemeClr val="tx2"/>
          </a:solidFill>
          <a:latin typeface="Arial" pitchFamily="34" charset="0"/>
          <a:cs typeface="Arial" pitchFamily="34" charset="0"/>
        </a:defRPr>
      </a:lvl3pPr>
      <a:lvl4pPr algn="ctr" rtl="1" fontAlgn="base">
        <a:spcBef>
          <a:spcPct val="0"/>
        </a:spcBef>
        <a:spcAft>
          <a:spcPct val="0"/>
        </a:spcAft>
        <a:defRPr sz="4400">
          <a:solidFill>
            <a:schemeClr val="tx2"/>
          </a:solidFill>
          <a:latin typeface="Arial" pitchFamily="34" charset="0"/>
          <a:cs typeface="Arial" pitchFamily="34" charset="0"/>
        </a:defRPr>
      </a:lvl4pPr>
      <a:lvl5pPr algn="ctr" rtl="1" fontAlgn="base">
        <a:spcBef>
          <a:spcPct val="0"/>
        </a:spcBef>
        <a:spcAft>
          <a:spcPct val="0"/>
        </a:spcAft>
        <a:defRPr sz="4400">
          <a:solidFill>
            <a:schemeClr val="tx2"/>
          </a:solidFill>
          <a:latin typeface="Arial" pitchFamily="34" charset="0"/>
          <a:cs typeface="Arial" pitchFamily="34" charset="0"/>
        </a:defRPr>
      </a:lvl5pPr>
      <a:lvl6pPr marL="457200" algn="ctr" rtl="1" fontAlgn="base">
        <a:spcBef>
          <a:spcPct val="0"/>
        </a:spcBef>
        <a:spcAft>
          <a:spcPct val="0"/>
        </a:spcAft>
        <a:defRPr sz="4400">
          <a:solidFill>
            <a:schemeClr val="tx2"/>
          </a:solidFill>
          <a:latin typeface="Arial" pitchFamily="34" charset="0"/>
          <a:cs typeface="Arial" pitchFamily="34" charset="0"/>
        </a:defRPr>
      </a:lvl6pPr>
      <a:lvl7pPr marL="914400" algn="ctr" rtl="1" fontAlgn="base">
        <a:spcBef>
          <a:spcPct val="0"/>
        </a:spcBef>
        <a:spcAft>
          <a:spcPct val="0"/>
        </a:spcAft>
        <a:defRPr sz="4400">
          <a:solidFill>
            <a:schemeClr val="tx2"/>
          </a:solidFill>
          <a:latin typeface="Arial" pitchFamily="34" charset="0"/>
          <a:cs typeface="Arial" pitchFamily="34" charset="0"/>
        </a:defRPr>
      </a:lvl7pPr>
      <a:lvl8pPr marL="1371600" algn="ctr" rtl="1" fontAlgn="base">
        <a:spcBef>
          <a:spcPct val="0"/>
        </a:spcBef>
        <a:spcAft>
          <a:spcPct val="0"/>
        </a:spcAft>
        <a:defRPr sz="4400">
          <a:solidFill>
            <a:schemeClr val="tx2"/>
          </a:solidFill>
          <a:latin typeface="Arial" pitchFamily="34" charset="0"/>
          <a:cs typeface="Arial" pitchFamily="34" charset="0"/>
        </a:defRPr>
      </a:lvl8pPr>
      <a:lvl9pPr marL="1828800" algn="ctr" rtl="1"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r" rtl="1" fontAlgn="base">
        <a:spcBef>
          <a:spcPct val="20000"/>
        </a:spcBef>
        <a:spcAft>
          <a:spcPct val="0"/>
        </a:spcAft>
        <a:buChar char="•"/>
        <a:defRPr sz="3200">
          <a:solidFill>
            <a:schemeClr val="tx1"/>
          </a:solidFill>
          <a:latin typeface="+mn-lt"/>
          <a:ea typeface="+mn-ea"/>
          <a:cs typeface="+mn-cs"/>
        </a:defRPr>
      </a:lvl1pPr>
      <a:lvl2pPr marL="742950" indent="-285750" algn="r" rtl="1" fontAlgn="base">
        <a:spcBef>
          <a:spcPct val="20000"/>
        </a:spcBef>
        <a:spcAft>
          <a:spcPct val="0"/>
        </a:spcAft>
        <a:buChar char="–"/>
        <a:defRPr sz="2800">
          <a:solidFill>
            <a:schemeClr val="tx1"/>
          </a:solidFill>
          <a:latin typeface="+mn-lt"/>
          <a:cs typeface="+mn-cs"/>
        </a:defRPr>
      </a:lvl2pPr>
      <a:lvl3pPr marL="1143000" indent="-228600" algn="r" rtl="1" fontAlgn="base">
        <a:spcBef>
          <a:spcPct val="20000"/>
        </a:spcBef>
        <a:spcAft>
          <a:spcPct val="0"/>
        </a:spcAft>
        <a:buChar char="•"/>
        <a:defRPr sz="2400">
          <a:solidFill>
            <a:schemeClr val="tx1"/>
          </a:solidFill>
          <a:latin typeface="+mn-lt"/>
          <a:cs typeface="+mn-cs"/>
        </a:defRPr>
      </a:lvl3pPr>
      <a:lvl4pPr marL="1600200" indent="-228600" algn="r" rtl="1" fontAlgn="base">
        <a:spcBef>
          <a:spcPct val="20000"/>
        </a:spcBef>
        <a:spcAft>
          <a:spcPct val="0"/>
        </a:spcAft>
        <a:buChar char="–"/>
        <a:defRPr sz="2000">
          <a:solidFill>
            <a:schemeClr val="tx1"/>
          </a:solidFill>
          <a:latin typeface="+mn-lt"/>
          <a:cs typeface="+mn-cs"/>
        </a:defRPr>
      </a:lvl4pPr>
      <a:lvl5pPr marL="2057400" indent="-228600" algn="r" rtl="1" fontAlgn="base">
        <a:spcBef>
          <a:spcPct val="20000"/>
        </a:spcBef>
        <a:spcAft>
          <a:spcPct val="0"/>
        </a:spcAft>
        <a:buChar char="»"/>
        <a:defRPr sz="2000">
          <a:solidFill>
            <a:schemeClr val="tx1"/>
          </a:solidFill>
          <a:latin typeface="+mn-lt"/>
          <a:cs typeface="+mn-cs"/>
        </a:defRPr>
      </a:lvl5pPr>
      <a:lvl6pPr marL="2514600" indent="-228600" algn="r" rtl="1" fontAlgn="base">
        <a:spcBef>
          <a:spcPct val="20000"/>
        </a:spcBef>
        <a:spcAft>
          <a:spcPct val="0"/>
        </a:spcAft>
        <a:buChar char="»"/>
        <a:defRPr sz="2000">
          <a:solidFill>
            <a:schemeClr val="tx1"/>
          </a:solidFill>
          <a:latin typeface="+mn-lt"/>
          <a:cs typeface="+mn-cs"/>
        </a:defRPr>
      </a:lvl6pPr>
      <a:lvl7pPr marL="2971800" indent="-228600" algn="r" rtl="1" fontAlgn="base">
        <a:spcBef>
          <a:spcPct val="20000"/>
        </a:spcBef>
        <a:spcAft>
          <a:spcPct val="0"/>
        </a:spcAft>
        <a:buChar char="»"/>
        <a:defRPr sz="2000">
          <a:solidFill>
            <a:schemeClr val="tx1"/>
          </a:solidFill>
          <a:latin typeface="+mn-lt"/>
          <a:cs typeface="+mn-cs"/>
        </a:defRPr>
      </a:lvl7pPr>
      <a:lvl8pPr marL="3429000" indent="-228600" algn="r" rtl="1" fontAlgn="base">
        <a:spcBef>
          <a:spcPct val="20000"/>
        </a:spcBef>
        <a:spcAft>
          <a:spcPct val="0"/>
        </a:spcAft>
        <a:buChar char="»"/>
        <a:defRPr sz="2000">
          <a:solidFill>
            <a:schemeClr val="tx1"/>
          </a:solidFill>
          <a:latin typeface="+mn-lt"/>
          <a:cs typeface="+mn-cs"/>
        </a:defRPr>
      </a:lvl8pPr>
      <a:lvl9pPr marL="3886200" indent="-228600" algn="r" rtl="1" fontAlgn="base">
        <a:spcBef>
          <a:spcPct val="20000"/>
        </a:spcBef>
        <a:spcAft>
          <a:spcPct val="0"/>
        </a:spcAft>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fontAlgn="auto">
              <a:spcBef>
                <a:spcPts val="0"/>
              </a:spcBef>
              <a:spcAft>
                <a:spcPts val="0"/>
              </a:spcAft>
              <a:defRPr sz="1200" smtClean="0">
                <a:solidFill>
                  <a:schemeClr val="tx1">
                    <a:tint val="75000"/>
                  </a:schemeClr>
                </a:solidFill>
                <a:latin typeface="+mn-lt"/>
                <a:cs typeface="+mn-cs"/>
              </a:defRPr>
            </a:lvl1pPr>
          </a:lstStyle>
          <a:p>
            <a:pPr rtl="1">
              <a:defRPr/>
            </a:pPr>
            <a:fld id="{25F57D58-A241-4EBD-99AF-466D59A5D584}" type="datetimeFigureOut">
              <a:rPr lang="he-IL">
                <a:solidFill>
                  <a:prstClr val="black">
                    <a:tint val="75000"/>
                  </a:prstClr>
                </a:solidFill>
              </a:rPr>
              <a:pPr rtl="1">
                <a:defRPr/>
              </a:pPr>
              <a:t>כ"א/אדר ב/תשע"ו</a:t>
            </a:fld>
            <a:endParaRPr lang="he-IL">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fontAlgn="auto">
              <a:spcBef>
                <a:spcPts val="0"/>
              </a:spcBef>
              <a:spcAft>
                <a:spcPts val="0"/>
              </a:spcAft>
              <a:defRPr sz="1200" smtClean="0">
                <a:solidFill>
                  <a:schemeClr val="tx1">
                    <a:tint val="75000"/>
                  </a:schemeClr>
                </a:solidFill>
                <a:latin typeface="+mn-lt"/>
                <a:cs typeface="+mn-cs"/>
              </a:defRPr>
            </a:lvl1pPr>
          </a:lstStyle>
          <a:p>
            <a:pPr rtl="1">
              <a:defRPr/>
            </a:pPr>
            <a:endParaRPr lang="he-IL">
              <a:solidFill>
                <a:prstClr val="black">
                  <a:tint val="75000"/>
                </a:prstClr>
              </a:solidFill>
            </a:endParaRP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fontAlgn="auto">
              <a:spcBef>
                <a:spcPts val="0"/>
              </a:spcBef>
              <a:spcAft>
                <a:spcPts val="0"/>
              </a:spcAft>
              <a:defRPr sz="1200" smtClean="0">
                <a:solidFill>
                  <a:schemeClr val="tx1">
                    <a:tint val="75000"/>
                  </a:schemeClr>
                </a:solidFill>
                <a:latin typeface="+mn-lt"/>
                <a:cs typeface="+mn-cs"/>
              </a:defRPr>
            </a:lvl1pPr>
          </a:lstStyle>
          <a:p>
            <a:pPr rtl="1">
              <a:defRPr/>
            </a:pPr>
            <a:fld id="{998CEB02-1B4B-418F-959B-3D6A80711C52}" type="slidenum">
              <a:rPr lang="he-IL">
                <a:solidFill>
                  <a:prstClr val="black">
                    <a:tint val="75000"/>
                  </a:prstClr>
                </a:solidFill>
              </a:rPr>
              <a:pPr rtl="1">
                <a:defRPr/>
              </a:pPr>
              <a:t>‹#›</a:t>
            </a:fld>
            <a:endParaRPr lang="he-IL">
              <a:solidFill>
                <a:prstClr val="black">
                  <a:tint val="75000"/>
                </a:prstClr>
              </a:solidFill>
            </a:endParaRPr>
          </a:p>
        </p:txBody>
      </p:sp>
    </p:spTree>
    <p:extLst>
      <p:ext uri="{BB962C8B-B14F-4D97-AF65-F5344CB8AC3E}">
        <p14:creationId xmlns:p14="http://schemas.microsoft.com/office/powerpoint/2010/main" val="5115546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1" fontAlgn="base">
        <a:spcBef>
          <a:spcPct val="0"/>
        </a:spcBef>
        <a:spcAft>
          <a:spcPct val="0"/>
        </a:spcAft>
        <a:defRPr sz="4400" kern="1200">
          <a:solidFill>
            <a:schemeClr val="tx1"/>
          </a:solidFill>
          <a:latin typeface="+mj-lt"/>
          <a:ea typeface="+mj-ea"/>
          <a:cs typeface="+mj-cs"/>
        </a:defRPr>
      </a:lvl1pPr>
      <a:lvl2pPr algn="ctr" rtl="1" fontAlgn="base">
        <a:spcBef>
          <a:spcPct val="0"/>
        </a:spcBef>
        <a:spcAft>
          <a:spcPct val="0"/>
        </a:spcAft>
        <a:defRPr sz="4400">
          <a:solidFill>
            <a:schemeClr val="tx1"/>
          </a:solidFill>
          <a:latin typeface="Calibri" pitchFamily="34" charset="0"/>
          <a:cs typeface="Times New Roman" pitchFamily="18" charset="0"/>
        </a:defRPr>
      </a:lvl2pPr>
      <a:lvl3pPr algn="ctr" rtl="1" fontAlgn="base">
        <a:spcBef>
          <a:spcPct val="0"/>
        </a:spcBef>
        <a:spcAft>
          <a:spcPct val="0"/>
        </a:spcAft>
        <a:defRPr sz="4400">
          <a:solidFill>
            <a:schemeClr val="tx1"/>
          </a:solidFill>
          <a:latin typeface="Calibri" pitchFamily="34" charset="0"/>
          <a:cs typeface="Times New Roman" pitchFamily="18" charset="0"/>
        </a:defRPr>
      </a:lvl3pPr>
      <a:lvl4pPr algn="ctr" rtl="1" fontAlgn="base">
        <a:spcBef>
          <a:spcPct val="0"/>
        </a:spcBef>
        <a:spcAft>
          <a:spcPct val="0"/>
        </a:spcAft>
        <a:defRPr sz="4400">
          <a:solidFill>
            <a:schemeClr val="tx1"/>
          </a:solidFill>
          <a:latin typeface="Calibri" pitchFamily="34" charset="0"/>
          <a:cs typeface="Times New Roman" pitchFamily="18" charset="0"/>
        </a:defRPr>
      </a:lvl4pPr>
      <a:lvl5pPr algn="ctr" rtl="1" fontAlgn="base">
        <a:spcBef>
          <a:spcPct val="0"/>
        </a:spcBef>
        <a:spcAft>
          <a:spcPct val="0"/>
        </a:spcAft>
        <a:defRPr sz="4400">
          <a:solidFill>
            <a:schemeClr val="tx1"/>
          </a:solidFill>
          <a:latin typeface="Calibri" pitchFamily="34" charset="0"/>
          <a:cs typeface="Times New Roman" pitchFamily="18" charset="0"/>
        </a:defRPr>
      </a:lvl5pPr>
      <a:lvl6pPr marL="457200" algn="ctr" rtl="1" fontAlgn="base">
        <a:spcBef>
          <a:spcPct val="0"/>
        </a:spcBef>
        <a:spcAft>
          <a:spcPct val="0"/>
        </a:spcAft>
        <a:defRPr sz="4400">
          <a:solidFill>
            <a:schemeClr val="tx1"/>
          </a:solidFill>
          <a:latin typeface="Calibri" pitchFamily="34" charset="0"/>
          <a:cs typeface="Times New Roman" pitchFamily="18" charset="0"/>
        </a:defRPr>
      </a:lvl6pPr>
      <a:lvl7pPr marL="914400" algn="ctr" rtl="1" fontAlgn="base">
        <a:spcBef>
          <a:spcPct val="0"/>
        </a:spcBef>
        <a:spcAft>
          <a:spcPct val="0"/>
        </a:spcAft>
        <a:defRPr sz="4400">
          <a:solidFill>
            <a:schemeClr val="tx1"/>
          </a:solidFill>
          <a:latin typeface="Calibri" pitchFamily="34" charset="0"/>
          <a:cs typeface="Times New Roman" pitchFamily="18" charset="0"/>
        </a:defRPr>
      </a:lvl7pPr>
      <a:lvl8pPr marL="1371600" algn="ctr" rtl="1" fontAlgn="base">
        <a:spcBef>
          <a:spcPct val="0"/>
        </a:spcBef>
        <a:spcAft>
          <a:spcPct val="0"/>
        </a:spcAft>
        <a:defRPr sz="4400">
          <a:solidFill>
            <a:schemeClr val="tx1"/>
          </a:solidFill>
          <a:latin typeface="Calibri" pitchFamily="34" charset="0"/>
          <a:cs typeface="Times New Roman" pitchFamily="18" charset="0"/>
        </a:defRPr>
      </a:lvl8pPr>
      <a:lvl9pPr marL="1828800" algn="ctr" rtl="1" fontAlgn="base">
        <a:spcBef>
          <a:spcPct val="0"/>
        </a:spcBef>
        <a:spcAft>
          <a:spcPct val="0"/>
        </a:spcAft>
        <a:defRPr sz="4400">
          <a:solidFill>
            <a:schemeClr val="tx1"/>
          </a:solidFill>
          <a:latin typeface="Calibri" pitchFamily="34" charset="0"/>
          <a:cs typeface="Times New Roman" pitchFamily="18" charset="0"/>
        </a:defRPr>
      </a:lvl9pPr>
    </p:titleStyle>
    <p:body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fontAlgn="auto">
              <a:spcBef>
                <a:spcPts val="0"/>
              </a:spcBef>
              <a:spcAft>
                <a:spcPts val="0"/>
              </a:spcAft>
              <a:defRPr sz="1200" smtClean="0">
                <a:solidFill>
                  <a:schemeClr val="tx1">
                    <a:tint val="75000"/>
                  </a:schemeClr>
                </a:solidFill>
                <a:latin typeface="+mn-lt"/>
                <a:cs typeface="+mn-cs"/>
              </a:defRPr>
            </a:lvl1pPr>
          </a:lstStyle>
          <a:p>
            <a:pPr rtl="1">
              <a:defRPr/>
            </a:pPr>
            <a:fld id="{25F57D58-A241-4EBD-99AF-466D59A5D584}" type="datetimeFigureOut">
              <a:rPr lang="he-IL">
                <a:solidFill>
                  <a:prstClr val="black">
                    <a:tint val="75000"/>
                  </a:prstClr>
                </a:solidFill>
              </a:rPr>
              <a:pPr rtl="1">
                <a:defRPr/>
              </a:pPr>
              <a:t>כ"א/אדר ב/תשע"ו</a:t>
            </a:fld>
            <a:endParaRPr lang="he-IL">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fontAlgn="auto">
              <a:spcBef>
                <a:spcPts val="0"/>
              </a:spcBef>
              <a:spcAft>
                <a:spcPts val="0"/>
              </a:spcAft>
              <a:defRPr sz="1200" smtClean="0">
                <a:solidFill>
                  <a:schemeClr val="tx1">
                    <a:tint val="75000"/>
                  </a:schemeClr>
                </a:solidFill>
                <a:latin typeface="+mn-lt"/>
                <a:cs typeface="+mn-cs"/>
              </a:defRPr>
            </a:lvl1pPr>
          </a:lstStyle>
          <a:p>
            <a:pPr rtl="1">
              <a:defRPr/>
            </a:pPr>
            <a:endParaRPr lang="he-IL">
              <a:solidFill>
                <a:prstClr val="black">
                  <a:tint val="75000"/>
                </a:prstClr>
              </a:solidFill>
            </a:endParaRP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fontAlgn="auto">
              <a:spcBef>
                <a:spcPts val="0"/>
              </a:spcBef>
              <a:spcAft>
                <a:spcPts val="0"/>
              </a:spcAft>
              <a:defRPr sz="1200" smtClean="0">
                <a:solidFill>
                  <a:schemeClr val="tx1">
                    <a:tint val="75000"/>
                  </a:schemeClr>
                </a:solidFill>
                <a:latin typeface="+mn-lt"/>
                <a:cs typeface="+mn-cs"/>
              </a:defRPr>
            </a:lvl1pPr>
          </a:lstStyle>
          <a:p>
            <a:pPr rtl="1">
              <a:defRPr/>
            </a:pPr>
            <a:fld id="{998CEB02-1B4B-418F-959B-3D6A80711C52}" type="slidenum">
              <a:rPr lang="he-IL">
                <a:solidFill>
                  <a:prstClr val="black">
                    <a:tint val="75000"/>
                  </a:prstClr>
                </a:solidFill>
              </a:rPr>
              <a:pPr rtl="1">
                <a:defRPr/>
              </a:pPr>
              <a:t>‹#›</a:t>
            </a:fld>
            <a:endParaRPr lang="he-IL">
              <a:solidFill>
                <a:prstClr val="black">
                  <a:tint val="75000"/>
                </a:prstClr>
              </a:solidFill>
            </a:endParaRPr>
          </a:p>
        </p:txBody>
      </p:sp>
    </p:spTree>
    <p:extLst>
      <p:ext uri="{BB962C8B-B14F-4D97-AF65-F5344CB8AC3E}">
        <p14:creationId xmlns:p14="http://schemas.microsoft.com/office/powerpoint/2010/main" val="2666090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1" fontAlgn="base">
        <a:spcBef>
          <a:spcPct val="0"/>
        </a:spcBef>
        <a:spcAft>
          <a:spcPct val="0"/>
        </a:spcAft>
        <a:defRPr sz="4400" kern="1200">
          <a:solidFill>
            <a:schemeClr val="tx1"/>
          </a:solidFill>
          <a:latin typeface="+mj-lt"/>
          <a:ea typeface="+mj-ea"/>
          <a:cs typeface="+mj-cs"/>
        </a:defRPr>
      </a:lvl1pPr>
      <a:lvl2pPr algn="ctr" rtl="1" fontAlgn="base">
        <a:spcBef>
          <a:spcPct val="0"/>
        </a:spcBef>
        <a:spcAft>
          <a:spcPct val="0"/>
        </a:spcAft>
        <a:defRPr sz="4400">
          <a:solidFill>
            <a:schemeClr val="tx1"/>
          </a:solidFill>
          <a:latin typeface="Calibri" pitchFamily="34" charset="0"/>
          <a:cs typeface="Times New Roman" pitchFamily="18" charset="0"/>
        </a:defRPr>
      </a:lvl2pPr>
      <a:lvl3pPr algn="ctr" rtl="1" fontAlgn="base">
        <a:spcBef>
          <a:spcPct val="0"/>
        </a:spcBef>
        <a:spcAft>
          <a:spcPct val="0"/>
        </a:spcAft>
        <a:defRPr sz="4400">
          <a:solidFill>
            <a:schemeClr val="tx1"/>
          </a:solidFill>
          <a:latin typeface="Calibri" pitchFamily="34" charset="0"/>
          <a:cs typeface="Times New Roman" pitchFamily="18" charset="0"/>
        </a:defRPr>
      </a:lvl3pPr>
      <a:lvl4pPr algn="ctr" rtl="1" fontAlgn="base">
        <a:spcBef>
          <a:spcPct val="0"/>
        </a:spcBef>
        <a:spcAft>
          <a:spcPct val="0"/>
        </a:spcAft>
        <a:defRPr sz="4400">
          <a:solidFill>
            <a:schemeClr val="tx1"/>
          </a:solidFill>
          <a:latin typeface="Calibri" pitchFamily="34" charset="0"/>
          <a:cs typeface="Times New Roman" pitchFamily="18" charset="0"/>
        </a:defRPr>
      </a:lvl4pPr>
      <a:lvl5pPr algn="ctr" rtl="1" fontAlgn="base">
        <a:spcBef>
          <a:spcPct val="0"/>
        </a:spcBef>
        <a:spcAft>
          <a:spcPct val="0"/>
        </a:spcAft>
        <a:defRPr sz="4400">
          <a:solidFill>
            <a:schemeClr val="tx1"/>
          </a:solidFill>
          <a:latin typeface="Calibri" pitchFamily="34" charset="0"/>
          <a:cs typeface="Times New Roman" pitchFamily="18" charset="0"/>
        </a:defRPr>
      </a:lvl5pPr>
      <a:lvl6pPr marL="457200" algn="ctr" rtl="1" fontAlgn="base">
        <a:spcBef>
          <a:spcPct val="0"/>
        </a:spcBef>
        <a:spcAft>
          <a:spcPct val="0"/>
        </a:spcAft>
        <a:defRPr sz="4400">
          <a:solidFill>
            <a:schemeClr val="tx1"/>
          </a:solidFill>
          <a:latin typeface="Calibri" pitchFamily="34" charset="0"/>
          <a:cs typeface="Times New Roman" pitchFamily="18" charset="0"/>
        </a:defRPr>
      </a:lvl6pPr>
      <a:lvl7pPr marL="914400" algn="ctr" rtl="1" fontAlgn="base">
        <a:spcBef>
          <a:spcPct val="0"/>
        </a:spcBef>
        <a:spcAft>
          <a:spcPct val="0"/>
        </a:spcAft>
        <a:defRPr sz="4400">
          <a:solidFill>
            <a:schemeClr val="tx1"/>
          </a:solidFill>
          <a:latin typeface="Calibri" pitchFamily="34" charset="0"/>
          <a:cs typeface="Times New Roman" pitchFamily="18" charset="0"/>
        </a:defRPr>
      </a:lvl7pPr>
      <a:lvl8pPr marL="1371600" algn="ctr" rtl="1" fontAlgn="base">
        <a:spcBef>
          <a:spcPct val="0"/>
        </a:spcBef>
        <a:spcAft>
          <a:spcPct val="0"/>
        </a:spcAft>
        <a:defRPr sz="4400">
          <a:solidFill>
            <a:schemeClr val="tx1"/>
          </a:solidFill>
          <a:latin typeface="Calibri" pitchFamily="34" charset="0"/>
          <a:cs typeface="Times New Roman" pitchFamily="18" charset="0"/>
        </a:defRPr>
      </a:lvl8pPr>
      <a:lvl9pPr marL="1828800" algn="ctr" rtl="1" fontAlgn="base">
        <a:spcBef>
          <a:spcPct val="0"/>
        </a:spcBef>
        <a:spcAft>
          <a:spcPct val="0"/>
        </a:spcAft>
        <a:defRPr sz="4400">
          <a:solidFill>
            <a:schemeClr val="tx1"/>
          </a:solidFill>
          <a:latin typeface="Calibri" pitchFamily="34" charset="0"/>
          <a:cs typeface="Times New Roman" pitchFamily="18" charset="0"/>
        </a:defRPr>
      </a:lvl9pPr>
    </p:titleStyle>
    <p:body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fontAlgn="auto">
              <a:spcBef>
                <a:spcPts val="0"/>
              </a:spcBef>
              <a:spcAft>
                <a:spcPts val="0"/>
              </a:spcAft>
              <a:defRPr sz="1200" smtClean="0">
                <a:solidFill>
                  <a:schemeClr val="tx1">
                    <a:tint val="75000"/>
                  </a:schemeClr>
                </a:solidFill>
                <a:latin typeface="+mn-lt"/>
                <a:cs typeface="+mn-cs"/>
              </a:defRPr>
            </a:lvl1pPr>
          </a:lstStyle>
          <a:p>
            <a:pPr rtl="1">
              <a:defRPr/>
            </a:pPr>
            <a:fld id="{25F57D58-A241-4EBD-99AF-466D59A5D584}" type="datetimeFigureOut">
              <a:rPr lang="he-IL">
                <a:solidFill>
                  <a:prstClr val="black">
                    <a:tint val="75000"/>
                  </a:prstClr>
                </a:solidFill>
              </a:rPr>
              <a:pPr rtl="1">
                <a:defRPr/>
              </a:pPr>
              <a:t>כ"א/אדר ב/תשע"ו</a:t>
            </a:fld>
            <a:endParaRPr lang="he-IL">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fontAlgn="auto">
              <a:spcBef>
                <a:spcPts val="0"/>
              </a:spcBef>
              <a:spcAft>
                <a:spcPts val="0"/>
              </a:spcAft>
              <a:defRPr sz="1200" smtClean="0">
                <a:solidFill>
                  <a:schemeClr val="tx1">
                    <a:tint val="75000"/>
                  </a:schemeClr>
                </a:solidFill>
                <a:latin typeface="+mn-lt"/>
                <a:cs typeface="+mn-cs"/>
              </a:defRPr>
            </a:lvl1pPr>
          </a:lstStyle>
          <a:p>
            <a:pPr rtl="1">
              <a:defRPr/>
            </a:pPr>
            <a:endParaRPr lang="he-IL">
              <a:solidFill>
                <a:prstClr val="black">
                  <a:tint val="75000"/>
                </a:prstClr>
              </a:solidFill>
            </a:endParaRP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fontAlgn="auto">
              <a:spcBef>
                <a:spcPts val="0"/>
              </a:spcBef>
              <a:spcAft>
                <a:spcPts val="0"/>
              </a:spcAft>
              <a:defRPr sz="1200" smtClean="0">
                <a:solidFill>
                  <a:schemeClr val="tx1">
                    <a:tint val="75000"/>
                  </a:schemeClr>
                </a:solidFill>
                <a:latin typeface="+mn-lt"/>
                <a:cs typeface="+mn-cs"/>
              </a:defRPr>
            </a:lvl1pPr>
          </a:lstStyle>
          <a:p>
            <a:pPr rtl="1">
              <a:defRPr/>
            </a:pPr>
            <a:fld id="{998CEB02-1B4B-418F-959B-3D6A80711C52}" type="slidenum">
              <a:rPr lang="he-IL">
                <a:solidFill>
                  <a:prstClr val="black">
                    <a:tint val="75000"/>
                  </a:prstClr>
                </a:solidFill>
              </a:rPr>
              <a:pPr rtl="1">
                <a:defRPr/>
              </a:pPr>
              <a:t>‹#›</a:t>
            </a:fld>
            <a:endParaRPr lang="he-IL">
              <a:solidFill>
                <a:prstClr val="black">
                  <a:tint val="75000"/>
                </a:prstClr>
              </a:solidFill>
            </a:endParaRPr>
          </a:p>
        </p:txBody>
      </p:sp>
    </p:spTree>
    <p:extLst>
      <p:ext uri="{BB962C8B-B14F-4D97-AF65-F5344CB8AC3E}">
        <p14:creationId xmlns:p14="http://schemas.microsoft.com/office/powerpoint/2010/main" val="13349680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1" fontAlgn="base">
        <a:spcBef>
          <a:spcPct val="0"/>
        </a:spcBef>
        <a:spcAft>
          <a:spcPct val="0"/>
        </a:spcAft>
        <a:defRPr sz="4400" kern="1200">
          <a:solidFill>
            <a:schemeClr val="tx1"/>
          </a:solidFill>
          <a:latin typeface="+mj-lt"/>
          <a:ea typeface="+mj-ea"/>
          <a:cs typeface="+mj-cs"/>
        </a:defRPr>
      </a:lvl1pPr>
      <a:lvl2pPr algn="ctr" rtl="1" fontAlgn="base">
        <a:spcBef>
          <a:spcPct val="0"/>
        </a:spcBef>
        <a:spcAft>
          <a:spcPct val="0"/>
        </a:spcAft>
        <a:defRPr sz="4400">
          <a:solidFill>
            <a:schemeClr val="tx1"/>
          </a:solidFill>
          <a:latin typeface="Calibri" pitchFamily="34" charset="0"/>
          <a:cs typeface="Times New Roman" pitchFamily="18" charset="0"/>
        </a:defRPr>
      </a:lvl2pPr>
      <a:lvl3pPr algn="ctr" rtl="1" fontAlgn="base">
        <a:spcBef>
          <a:spcPct val="0"/>
        </a:spcBef>
        <a:spcAft>
          <a:spcPct val="0"/>
        </a:spcAft>
        <a:defRPr sz="4400">
          <a:solidFill>
            <a:schemeClr val="tx1"/>
          </a:solidFill>
          <a:latin typeface="Calibri" pitchFamily="34" charset="0"/>
          <a:cs typeface="Times New Roman" pitchFamily="18" charset="0"/>
        </a:defRPr>
      </a:lvl3pPr>
      <a:lvl4pPr algn="ctr" rtl="1" fontAlgn="base">
        <a:spcBef>
          <a:spcPct val="0"/>
        </a:spcBef>
        <a:spcAft>
          <a:spcPct val="0"/>
        </a:spcAft>
        <a:defRPr sz="4400">
          <a:solidFill>
            <a:schemeClr val="tx1"/>
          </a:solidFill>
          <a:latin typeface="Calibri" pitchFamily="34" charset="0"/>
          <a:cs typeface="Times New Roman" pitchFamily="18" charset="0"/>
        </a:defRPr>
      </a:lvl4pPr>
      <a:lvl5pPr algn="ctr" rtl="1" fontAlgn="base">
        <a:spcBef>
          <a:spcPct val="0"/>
        </a:spcBef>
        <a:spcAft>
          <a:spcPct val="0"/>
        </a:spcAft>
        <a:defRPr sz="4400">
          <a:solidFill>
            <a:schemeClr val="tx1"/>
          </a:solidFill>
          <a:latin typeface="Calibri" pitchFamily="34" charset="0"/>
          <a:cs typeface="Times New Roman" pitchFamily="18" charset="0"/>
        </a:defRPr>
      </a:lvl5pPr>
      <a:lvl6pPr marL="457200" algn="ctr" rtl="1" fontAlgn="base">
        <a:spcBef>
          <a:spcPct val="0"/>
        </a:spcBef>
        <a:spcAft>
          <a:spcPct val="0"/>
        </a:spcAft>
        <a:defRPr sz="4400">
          <a:solidFill>
            <a:schemeClr val="tx1"/>
          </a:solidFill>
          <a:latin typeface="Calibri" pitchFamily="34" charset="0"/>
          <a:cs typeface="Times New Roman" pitchFamily="18" charset="0"/>
        </a:defRPr>
      </a:lvl6pPr>
      <a:lvl7pPr marL="914400" algn="ctr" rtl="1" fontAlgn="base">
        <a:spcBef>
          <a:spcPct val="0"/>
        </a:spcBef>
        <a:spcAft>
          <a:spcPct val="0"/>
        </a:spcAft>
        <a:defRPr sz="4400">
          <a:solidFill>
            <a:schemeClr val="tx1"/>
          </a:solidFill>
          <a:latin typeface="Calibri" pitchFamily="34" charset="0"/>
          <a:cs typeface="Times New Roman" pitchFamily="18" charset="0"/>
        </a:defRPr>
      </a:lvl7pPr>
      <a:lvl8pPr marL="1371600" algn="ctr" rtl="1" fontAlgn="base">
        <a:spcBef>
          <a:spcPct val="0"/>
        </a:spcBef>
        <a:spcAft>
          <a:spcPct val="0"/>
        </a:spcAft>
        <a:defRPr sz="4400">
          <a:solidFill>
            <a:schemeClr val="tx1"/>
          </a:solidFill>
          <a:latin typeface="Calibri" pitchFamily="34" charset="0"/>
          <a:cs typeface="Times New Roman" pitchFamily="18" charset="0"/>
        </a:defRPr>
      </a:lvl8pPr>
      <a:lvl9pPr marL="1828800" algn="ctr" rtl="1" fontAlgn="base">
        <a:spcBef>
          <a:spcPct val="0"/>
        </a:spcBef>
        <a:spcAft>
          <a:spcPct val="0"/>
        </a:spcAft>
        <a:defRPr sz="4400">
          <a:solidFill>
            <a:schemeClr val="tx1"/>
          </a:solidFill>
          <a:latin typeface="Calibri" pitchFamily="34" charset="0"/>
          <a:cs typeface="Times New Roman" pitchFamily="18" charset="0"/>
        </a:defRPr>
      </a:lvl9pPr>
    </p:titleStyle>
    <p:body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900113" y="1341438"/>
            <a:ext cx="7343775" cy="3994150"/>
          </a:xfrm>
          <a:prstGeom prst="rect">
            <a:avLst/>
          </a:prstGeom>
          <a:noFill/>
          <a:ln w="9525">
            <a:noFill/>
            <a:miter lim="800000"/>
            <a:headEnd/>
            <a:tailEnd/>
          </a:ln>
          <a:effectLst/>
        </p:spPr>
        <p:txBody>
          <a:bodyPr>
            <a:spAutoFit/>
          </a:bodyPr>
          <a:lstStyle/>
          <a:p>
            <a:pPr algn="ctr"/>
            <a:r>
              <a:rPr lang="en-US" sz="4800">
                <a:latin typeface="Comic Sans MS" pitchFamily="66" charset="0"/>
              </a:rPr>
              <a:t>Sequence relatedness via networks in the sequence space and its application</a:t>
            </a:r>
            <a:endParaRPr lang="cs-CZ" sz="4800">
              <a:latin typeface="Comic Sans MS" pitchFamily="66" charset="0"/>
            </a:endParaRPr>
          </a:p>
          <a:p>
            <a:endParaRPr lang="cs-CZ" sz="3200"/>
          </a:p>
          <a:p>
            <a:endParaRPr lang="cs-CZ" sz="32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2" descr="Fig1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597"/>
          <a:stretch/>
        </p:blipFill>
        <p:spPr bwMode="auto">
          <a:xfrm>
            <a:off x="377957" y="1143001"/>
            <a:ext cx="8756924" cy="4180562"/>
          </a:xfrm>
          <a:prstGeom prst="rect">
            <a:avLst/>
          </a:prstGeom>
          <a:noFill/>
          <a:ln w="9525">
            <a:noFill/>
            <a:miter lim="800000"/>
            <a:headEnd/>
            <a:tailEnd/>
          </a:ln>
        </p:spPr>
      </p:pic>
      <p:sp>
        <p:nvSpPr>
          <p:cNvPr id="3" name="Rectangle 2"/>
          <p:cNvSpPr>
            <a:spLocks noGrp="1" noChangeArrowheads="1"/>
          </p:cNvSpPr>
          <p:nvPr>
            <p:ph type="title"/>
          </p:nvPr>
        </p:nvSpPr>
        <p:spPr>
          <a:xfrm>
            <a:off x="179512" y="0"/>
            <a:ext cx="8291512" cy="1138238"/>
          </a:xfrm>
        </p:spPr>
        <p:txBody>
          <a:bodyPr rtlCol="1">
            <a:normAutofit/>
          </a:bodyPr>
          <a:lstStyle/>
          <a:p>
            <a:pPr algn="l">
              <a:defRPr/>
            </a:pPr>
            <a:r>
              <a:rPr lang="en-US" b="1" dirty="0">
                <a:solidFill>
                  <a:srgbClr val="FF0000"/>
                </a:solidFill>
              </a:rPr>
              <a:t>The </a:t>
            </a:r>
            <a:r>
              <a:rPr lang="en-US" b="1" dirty="0" smtClean="0">
                <a:solidFill>
                  <a:srgbClr val="FF0000"/>
                </a:solidFill>
              </a:rPr>
              <a:t>evolutionary “walk”</a:t>
            </a:r>
            <a:endParaRPr lang="cs-CZ" sz="3200" b="1" dirty="0">
              <a:solidFill>
                <a:srgbClr val="FF0000"/>
              </a:solidFill>
            </a:endParaRPr>
          </a:p>
        </p:txBody>
      </p:sp>
      <p:sp>
        <p:nvSpPr>
          <p:cNvPr id="2" name="Rectangle 1"/>
          <p:cNvSpPr/>
          <p:nvPr/>
        </p:nvSpPr>
        <p:spPr>
          <a:xfrm>
            <a:off x="163883" y="5562600"/>
            <a:ext cx="8763000" cy="1200329"/>
          </a:xfrm>
          <a:prstGeom prst="rect">
            <a:avLst/>
          </a:prstGeom>
        </p:spPr>
        <p:txBody>
          <a:bodyPr wrap="square">
            <a:spAutoFit/>
          </a:bodyPr>
          <a:lstStyle/>
          <a:p>
            <a:pPr algn="ctr"/>
            <a:r>
              <a:rPr lang="en-US" sz="3600" b="1" dirty="0" smtClean="0">
                <a:solidFill>
                  <a:srgbClr val="00B050"/>
                </a:solidFill>
              </a:rPr>
              <a:t>Note – two </a:t>
            </a:r>
            <a:r>
              <a:rPr lang="cs-CZ" sz="3600" b="1" dirty="0" smtClean="0">
                <a:solidFill>
                  <a:srgbClr val="00B050"/>
                </a:solidFill>
              </a:rPr>
              <a:t>related sequences </a:t>
            </a:r>
            <a:r>
              <a:rPr lang="en-US" sz="3600" b="1" dirty="0" smtClean="0">
                <a:solidFill>
                  <a:srgbClr val="00B050"/>
                </a:solidFill>
              </a:rPr>
              <a:t>without any matching amino acids</a:t>
            </a:r>
            <a:endParaRPr lang="he-IL" sz="3600" b="1" dirty="0">
              <a:solidFill>
                <a:srgbClr val="00B050"/>
              </a:solidFill>
            </a:endParaRPr>
          </a:p>
        </p:txBody>
      </p:sp>
    </p:spTree>
    <p:extLst>
      <p:ext uri="{BB962C8B-B14F-4D97-AF65-F5344CB8AC3E}">
        <p14:creationId xmlns:p14="http://schemas.microsoft.com/office/powerpoint/2010/main" val="1803305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9E5ABD05-C4B1-4CFF-8E79-D78D3C476B07}" type="slidenum">
              <a:rPr lang="he-IL"/>
              <a:pPr>
                <a:defRPr/>
              </a:pPr>
              <a:t>11</a:t>
            </a:fld>
            <a:endParaRPr lang="en-US" dirty="0"/>
          </a:p>
        </p:txBody>
      </p:sp>
      <p:pic>
        <p:nvPicPr>
          <p:cNvPr id="143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1855892"/>
            <a:ext cx="5929313" cy="3212727"/>
          </a:xfrm>
          <a:prstGeom prst="rect">
            <a:avLst/>
          </a:prstGeom>
          <a:noFill/>
          <a:ln w="9525" algn="ctr">
            <a:noFill/>
            <a:miter lim="800000"/>
            <a:headEnd/>
            <a:tailEnd/>
          </a:ln>
        </p:spPr>
      </p:pic>
      <p:sp>
        <p:nvSpPr>
          <p:cNvPr id="14340" name="Text Box 3"/>
          <p:cNvSpPr txBox="1">
            <a:spLocks noChangeArrowheads="1"/>
          </p:cNvSpPr>
          <p:nvPr/>
        </p:nvSpPr>
        <p:spPr bwMode="auto">
          <a:xfrm>
            <a:off x="395287" y="838200"/>
            <a:ext cx="8748713" cy="1676400"/>
          </a:xfrm>
          <a:prstGeom prst="rect">
            <a:avLst/>
          </a:prstGeom>
        </p:spPr>
        <p:txBody>
          <a:bodyPr vert="horz" lIns="91440" tIns="45720" rIns="91440" bIns="45720" rtlCol="1" anchor="ctr">
            <a:normAutofit/>
          </a:bodyPr>
          <a:lstStyle>
            <a:lvl1pPr fontAlgn="auto">
              <a:spcBef>
                <a:spcPct val="0"/>
              </a:spcBef>
              <a:spcAft>
                <a:spcPts val="0"/>
              </a:spcAft>
              <a:buNone/>
              <a:defRPr sz="4400" b="1">
                <a:solidFill>
                  <a:srgbClr val="FF0000"/>
                </a:solidFill>
                <a:latin typeface="+mj-lt"/>
                <a:ea typeface="+mj-ea"/>
                <a:cs typeface="+mj-cs"/>
              </a:defRPr>
            </a:lvl1pPr>
          </a:lstStyle>
          <a:p>
            <a:r>
              <a:rPr lang="en-US" sz="3200" dirty="0">
                <a:solidFill>
                  <a:srgbClr val="00B050"/>
                </a:solidFill>
              </a:rPr>
              <a:t>Commonly, the sequence walks make branches, forming "evolutionary networks</a:t>
            </a:r>
            <a:r>
              <a:rPr lang="en-US" sz="3200" dirty="0" smtClean="0">
                <a:solidFill>
                  <a:srgbClr val="00B050"/>
                </a:solidFill>
              </a:rPr>
              <a:t>” </a:t>
            </a:r>
            <a:r>
              <a:rPr lang="en-US" sz="3200" dirty="0">
                <a:solidFill>
                  <a:srgbClr val="00B050"/>
                </a:solidFill>
              </a:rPr>
              <a:t>or </a:t>
            </a:r>
            <a:r>
              <a:rPr lang="en-US" sz="3200" dirty="0" smtClean="0">
                <a:solidFill>
                  <a:srgbClr val="00B050"/>
                </a:solidFill>
              </a:rPr>
              <a:t>“protein connectivity </a:t>
            </a:r>
            <a:r>
              <a:rPr lang="en-US" sz="3200" dirty="0">
                <a:solidFill>
                  <a:srgbClr val="00B050"/>
                </a:solidFill>
              </a:rPr>
              <a:t>networks</a:t>
            </a:r>
            <a:r>
              <a:rPr lang="en-US" sz="3200" dirty="0" smtClean="0">
                <a:solidFill>
                  <a:srgbClr val="00B050"/>
                </a:solidFill>
              </a:rPr>
              <a:t>” (PCN).  </a:t>
            </a:r>
            <a:endParaRPr lang="en-US" sz="3200" dirty="0">
              <a:solidFill>
                <a:srgbClr val="00B050"/>
              </a:solidFill>
            </a:endParaRPr>
          </a:p>
        </p:txBody>
      </p:sp>
      <p:sp>
        <p:nvSpPr>
          <p:cNvPr id="5" name="Rectangle 2"/>
          <p:cNvSpPr>
            <a:spLocks noGrp="1" noChangeArrowheads="1"/>
          </p:cNvSpPr>
          <p:nvPr>
            <p:ph type="title"/>
          </p:nvPr>
        </p:nvSpPr>
        <p:spPr>
          <a:xfrm>
            <a:off x="179512" y="0"/>
            <a:ext cx="8291512" cy="1138238"/>
          </a:xfrm>
        </p:spPr>
        <p:txBody>
          <a:bodyPr rtlCol="1">
            <a:normAutofit/>
          </a:bodyPr>
          <a:lstStyle/>
          <a:p>
            <a:pPr algn="l" rtl="0" fontAlgn="auto">
              <a:spcAft>
                <a:spcPts val="0"/>
              </a:spcAft>
              <a:defRPr/>
            </a:pPr>
            <a:r>
              <a:rPr lang="en-US" b="1" dirty="0" smtClean="0">
                <a:solidFill>
                  <a:srgbClr val="FF0000"/>
                </a:solidFill>
              </a:rPr>
              <a:t>Main concept – “network”</a:t>
            </a:r>
            <a:endParaRPr lang="cs-CZ" sz="3200" b="1" dirty="0">
              <a:solidFill>
                <a:srgbClr val="FF0000"/>
              </a:solidFill>
            </a:endParaRPr>
          </a:p>
        </p:txBody>
      </p:sp>
      <p:sp>
        <p:nvSpPr>
          <p:cNvPr id="6" name="Text Box 3"/>
          <p:cNvSpPr txBox="1">
            <a:spLocks noChangeArrowheads="1"/>
          </p:cNvSpPr>
          <p:nvPr/>
        </p:nvSpPr>
        <p:spPr bwMode="auto">
          <a:xfrm>
            <a:off x="349250" y="4537704"/>
            <a:ext cx="8650288" cy="1061829"/>
          </a:xfrm>
          <a:prstGeom prst="rect">
            <a:avLst/>
          </a:prstGeom>
        </p:spPr>
        <p:txBody>
          <a:bodyPr vert="horz" lIns="91440" tIns="45720" rIns="91440" bIns="45720" rtlCol="1" anchor="ctr">
            <a:normAutofit fontScale="85000" lnSpcReduction="10000"/>
          </a:bodyPr>
          <a:lstStyle>
            <a:lvl1pPr fontAlgn="auto">
              <a:spcBef>
                <a:spcPct val="0"/>
              </a:spcBef>
              <a:spcAft>
                <a:spcPts val="0"/>
              </a:spcAft>
              <a:buNone/>
              <a:defRPr sz="4400" b="1">
                <a:solidFill>
                  <a:srgbClr val="FF0000"/>
                </a:solidFill>
                <a:latin typeface="+mj-lt"/>
                <a:ea typeface="+mj-ea"/>
                <a:cs typeface="+mj-cs"/>
              </a:defRPr>
            </a:lvl1pPr>
          </a:lstStyle>
          <a:p>
            <a:r>
              <a:rPr lang="en-US" sz="3200" dirty="0" smtClean="0">
                <a:solidFill>
                  <a:srgbClr val="00B050"/>
                </a:solidFill>
              </a:rPr>
              <a:t>This size is very</a:t>
            </a:r>
          </a:p>
          <a:p>
            <a:r>
              <a:rPr lang="en-US" sz="3200" dirty="0" smtClean="0">
                <a:solidFill>
                  <a:srgbClr val="00B050"/>
                </a:solidFill>
              </a:rPr>
              <a:t>important for predictive abilities of the method.</a:t>
            </a:r>
            <a:r>
              <a:rPr lang="en-US" sz="3200" dirty="0" smtClean="0">
                <a:solidFill>
                  <a:schemeClr val="tx1"/>
                </a:solidFill>
              </a:rPr>
              <a:t> </a:t>
            </a:r>
            <a:endParaRPr lang="en-US" sz="3200" dirty="0">
              <a:solidFill>
                <a:schemeClr val="tx1"/>
              </a:solidFill>
            </a:endParaRPr>
          </a:p>
        </p:txBody>
      </p:sp>
      <p:sp>
        <p:nvSpPr>
          <p:cNvPr id="7" name="Text Box 3"/>
          <p:cNvSpPr txBox="1">
            <a:spLocks noChangeArrowheads="1"/>
          </p:cNvSpPr>
          <p:nvPr/>
        </p:nvSpPr>
        <p:spPr bwMode="auto">
          <a:xfrm>
            <a:off x="349250" y="2057400"/>
            <a:ext cx="2622550" cy="2667000"/>
          </a:xfrm>
          <a:prstGeom prst="rect">
            <a:avLst/>
          </a:prstGeom>
        </p:spPr>
        <p:txBody>
          <a:bodyPr vert="horz" lIns="91440" tIns="45720" rIns="91440" bIns="45720" rtlCol="1" anchor="ctr">
            <a:normAutofit fontScale="92500"/>
          </a:bodyPr>
          <a:lstStyle>
            <a:lvl1pPr fontAlgn="auto">
              <a:spcBef>
                <a:spcPct val="0"/>
              </a:spcBef>
              <a:spcAft>
                <a:spcPts val="0"/>
              </a:spcAft>
              <a:buNone/>
              <a:defRPr sz="4400" b="1">
                <a:solidFill>
                  <a:srgbClr val="FF0000"/>
                </a:solidFill>
                <a:latin typeface="+mj-lt"/>
                <a:ea typeface="+mj-ea"/>
                <a:cs typeface="+mj-cs"/>
              </a:defRPr>
            </a:lvl1pPr>
          </a:lstStyle>
          <a:p>
            <a:r>
              <a:rPr lang="en-US" sz="3200" dirty="0" smtClean="0">
                <a:solidFill>
                  <a:srgbClr val="00B050"/>
                </a:solidFill>
              </a:rPr>
              <a:t>Each node is a sequence of size about 20 amino acids.</a:t>
            </a:r>
            <a:r>
              <a:rPr lang="en-US" sz="3200" dirty="0" smtClean="0">
                <a:solidFill>
                  <a:schemeClr val="tx1"/>
                </a:solidFill>
              </a:rPr>
              <a:t> </a:t>
            </a:r>
            <a:endParaRPr lang="en-US" sz="3200" dirty="0">
              <a:solidFill>
                <a:schemeClr val="tx1"/>
              </a:solidFill>
            </a:endParaRPr>
          </a:p>
        </p:txBody>
      </p:sp>
      <p:sp>
        <p:nvSpPr>
          <p:cNvPr id="8" name="Text Box 3"/>
          <p:cNvSpPr txBox="1">
            <a:spLocks noChangeArrowheads="1"/>
          </p:cNvSpPr>
          <p:nvPr/>
        </p:nvSpPr>
        <p:spPr bwMode="auto">
          <a:xfrm>
            <a:off x="349250" y="5486400"/>
            <a:ext cx="8650288" cy="1061829"/>
          </a:xfrm>
          <a:prstGeom prst="rect">
            <a:avLst/>
          </a:prstGeom>
        </p:spPr>
        <p:txBody>
          <a:bodyPr vert="horz" lIns="91440" tIns="45720" rIns="91440" bIns="45720" rtlCol="1" anchor="ctr">
            <a:normAutofit lnSpcReduction="10000"/>
          </a:bodyPr>
          <a:lstStyle>
            <a:lvl1pPr fontAlgn="auto">
              <a:spcBef>
                <a:spcPct val="0"/>
              </a:spcBef>
              <a:spcAft>
                <a:spcPts val="0"/>
              </a:spcAft>
              <a:buNone/>
              <a:defRPr sz="4400" b="1">
                <a:solidFill>
                  <a:srgbClr val="FF0000"/>
                </a:solidFill>
                <a:latin typeface="+mj-lt"/>
                <a:ea typeface="+mj-ea"/>
                <a:cs typeface="+mj-cs"/>
              </a:defRPr>
            </a:lvl1pPr>
          </a:lstStyle>
          <a:p>
            <a:r>
              <a:rPr lang="en-US" sz="3200" dirty="0" smtClean="0">
                <a:solidFill>
                  <a:srgbClr val="00B050"/>
                </a:solidFill>
              </a:rPr>
              <a:t>The edges reflect high similarity between the sequences of corresponding nodes.</a:t>
            </a:r>
            <a:r>
              <a:rPr lang="en-US" sz="3200" dirty="0" smtClean="0">
                <a:solidFill>
                  <a:schemeClr val="tx1"/>
                </a:solidFill>
              </a:rPr>
              <a:t> </a:t>
            </a:r>
            <a:endParaRPr lang="en-US" sz="3200" dirty="0">
              <a:solidFill>
                <a:schemeClr val="tx1"/>
              </a:solidFill>
            </a:endParaRPr>
          </a:p>
        </p:txBody>
      </p:sp>
    </p:spTree>
    <p:extLst>
      <p:ext uri="{BB962C8B-B14F-4D97-AF65-F5344CB8AC3E}">
        <p14:creationId xmlns:p14="http://schemas.microsoft.com/office/powerpoint/2010/main" val="156047607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8313" y="2565400"/>
            <a:ext cx="8291512" cy="1138238"/>
          </a:xfrm>
        </p:spPr>
        <p:txBody>
          <a:bodyPr/>
          <a:lstStyle/>
          <a:p>
            <a:r>
              <a:rPr lang="cs-CZ" sz="3200">
                <a:solidFill>
                  <a:srgbClr val="FF0066"/>
                </a:solidFill>
              </a:rPr>
              <a:t>To be related </a:t>
            </a:r>
            <a:br>
              <a:rPr lang="cs-CZ" sz="3200">
                <a:solidFill>
                  <a:srgbClr val="FF0066"/>
                </a:solidFill>
              </a:rPr>
            </a:br>
            <a:r>
              <a:rPr lang="cs-CZ" sz="3200">
                <a:solidFill>
                  <a:srgbClr val="FF0066"/>
                </a:solidFill>
              </a:rPr>
              <a:t/>
            </a:r>
            <a:br>
              <a:rPr lang="cs-CZ" sz="3200">
                <a:solidFill>
                  <a:srgbClr val="FF0066"/>
                </a:solidFill>
              </a:rPr>
            </a:br>
            <a:r>
              <a:rPr lang="cs-CZ" sz="3200">
                <a:solidFill>
                  <a:srgbClr val="FF0066"/>
                </a:solidFill>
              </a:rPr>
              <a:t/>
            </a:r>
            <a:br>
              <a:rPr lang="cs-CZ" sz="3200">
                <a:solidFill>
                  <a:srgbClr val="FF0066"/>
                </a:solidFill>
              </a:rPr>
            </a:br>
            <a:r>
              <a:rPr lang="cs-CZ" sz="3200">
                <a:solidFill>
                  <a:srgbClr val="FF0066"/>
                </a:solidFill>
              </a:rPr>
              <a:t>the sequences </a:t>
            </a:r>
            <a:br>
              <a:rPr lang="cs-CZ" sz="3200">
                <a:solidFill>
                  <a:srgbClr val="FF0066"/>
                </a:solidFill>
              </a:rPr>
            </a:br>
            <a:r>
              <a:rPr lang="cs-CZ" sz="3200">
                <a:solidFill>
                  <a:srgbClr val="FF0066"/>
                </a:solidFill>
              </a:rPr>
              <a:t/>
            </a:r>
            <a:br>
              <a:rPr lang="cs-CZ" sz="3200">
                <a:solidFill>
                  <a:srgbClr val="FF0066"/>
                </a:solidFill>
              </a:rPr>
            </a:br>
            <a:r>
              <a:rPr lang="cs-CZ" sz="3200">
                <a:solidFill>
                  <a:srgbClr val="FF0066"/>
                </a:solidFill>
              </a:rPr>
              <a:t>do not have to be similar</a:t>
            </a:r>
            <a:br>
              <a:rPr lang="cs-CZ" sz="3200">
                <a:solidFill>
                  <a:srgbClr val="FF0066"/>
                </a:solidFill>
              </a:rPr>
            </a:br>
            <a:r>
              <a:rPr lang="cs-CZ" sz="3200">
                <a:solidFill>
                  <a:srgbClr val="FF0066"/>
                </a:solidFill>
              </a:rPr>
              <a:t/>
            </a:r>
            <a:br>
              <a:rPr lang="cs-CZ" sz="3200">
                <a:solidFill>
                  <a:srgbClr val="FF0066"/>
                </a:solidFill>
              </a:rPr>
            </a:br>
            <a:r>
              <a:rPr lang="cs-CZ" sz="2000">
                <a:solidFill>
                  <a:srgbClr val="FF0066"/>
                </a:solidFill>
              </a:rPr>
              <a:t>(upto even complete mismatch)</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1187450" y="908050"/>
            <a:ext cx="6783388" cy="4300538"/>
          </a:xfrm>
          <a:prstGeom prst="rect">
            <a:avLst/>
          </a:prstGeom>
          <a:noFill/>
          <a:ln w="9525">
            <a:noFill/>
            <a:miter lim="800000"/>
            <a:headEnd/>
            <a:tailEnd/>
          </a:ln>
          <a:effectLst/>
        </p:spPr>
        <p:txBody>
          <a:bodyPr>
            <a:spAutoFit/>
          </a:bodyPr>
          <a:lstStyle/>
          <a:p>
            <a:pPr algn="ctr"/>
            <a:endParaRPr lang="cs-CZ"/>
          </a:p>
          <a:p>
            <a:pPr algn="ctr"/>
            <a:r>
              <a:rPr lang="cs-CZ"/>
              <a:t>One can make long </a:t>
            </a:r>
          </a:p>
          <a:p>
            <a:pPr algn="ctr"/>
            <a:r>
              <a:rPr lang="cs-CZ" sz="3200"/>
              <a:t>walks</a:t>
            </a:r>
            <a:r>
              <a:rPr lang="cs-CZ"/>
              <a:t> </a:t>
            </a:r>
          </a:p>
          <a:p>
            <a:pPr algn="ctr"/>
            <a:r>
              <a:rPr lang="cs-CZ"/>
              <a:t>from fragment to fragment in the</a:t>
            </a:r>
            <a:endParaRPr lang="en-US"/>
          </a:p>
          <a:p>
            <a:pPr algn="ctr"/>
            <a:endParaRPr lang="en-US"/>
          </a:p>
          <a:p>
            <a:pPr algn="ctr"/>
            <a:r>
              <a:rPr lang="en-US" sz="3200"/>
              <a:t>formatted protein sequence space</a:t>
            </a:r>
          </a:p>
          <a:p>
            <a:pPr algn="ctr"/>
            <a:r>
              <a:rPr lang="cs-CZ"/>
              <a:t>(s</a:t>
            </a:r>
            <a:r>
              <a:rPr lang="en-US"/>
              <a:t>equence fragments of the same length</a:t>
            </a:r>
            <a:r>
              <a:rPr lang="cs-CZ"/>
              <a:t>,</a:t>
            </a:r>
            <a:r>
              <a:rPr lang="en-US"/>
              <a:t> 20 residues</a:t>
            </a:r>
            <a:r>
              <a:rPr lang="cs-CZ"/>
              <a:t>,</a:t>
            </a:r>
            <a:endParaRPr lang="en-US"/>
          </a:p>
          <a:p>
            <a:pPr algn="ctr"/>
            <a:r>
              <a:rPr lang="en-US"/>
              <a:t>gathered from all or many proteomes</a:t>
            </a:r>
            <a:r>
              <a:rPr lang="cs-CZ"/>
              <a:t>)</a:t>
            </a:r>
            <a:endParaRPr lang="en-US"/>
          </a:p>
          <a:p>
            <a:endParaRPr lang="en-US"/>
          </a:p>
          <a:p>
            <a:endParaRPr lang="en-US"/>
          </a:p>
          <a:p>
            <a:pPr algn="ctr"/>
            <a:r>
              <a:rPr lang="en-US"/>
              <a:t>Pair</a:t>
            </a:r>
            <a:r>
              <a:rPr lang="cs-CZ"/>
              <a:t>-</a:t>
            </a:r>
            <a:r>
              <a:rPr lang="en-US"/>
              <a:t>wise connected matching fragments make</a:t>
            </a:r>
            <a:r>
              <a:rPr lang="cs-CZ"/>
              <a:t> also</a:t>
            </a:r>
            <a:endParaRPr lang="en-US"/>
          </a:p>
          <a:p>
            <a:pPr algn="ctr"/>
            <a:endParaRPr lang="en-US"/>
          </a:p>
          <a:p>
            <a:pPr algn="ctr"/>
            <a:r>
              <a:rPr lang="en-US" sz="3200"/>
              <a:t>networks</a:t>
            </a:r>
            <a:endParaRPr lang="cs-CZ" sz="32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he-IL"/>
          </a:p>
        </p:txBody>
      </p:sp>
      <p:pic>
        <p:nvPicPr>
          <p:cNvPr id="20485" name="Picture 5" descr="Figure1"/>
          <p:cNvPicPr>
            <a:picLocks noChangeAspect="1" noChangeArrowheads="1"/>
          </p:cNvPicPr>
          <p:nvPr/>
        </p:nvPicPr>
        <p:blipFill>
          <a:blip r:embed="rId3" cstate="print"/>
          <a:srcRect/>
          <a:stretch>
            <a:fillRect/>
          </a:stretch>
        </p:blipFill>
        <p:spPr bwMode="auto">
          <a:xfrm>
            <a:off x="250825" y="3141663"/>
            <a:ext cx="8677275" cy="2489200"/>
          </a:xfrm>
          <a:prstGeom prst="rect">
            <a:avLst/>
          </a:prstGeom>
          <a:noFill/>
        </p:spPr>
      </p:pic>
      <p:sp>
        <p:nvSpPr>
          <p:cNvPr id="20487" name="Text Box 7"/>
          <p:cNvSpPr txBox="1">
            <a:spLocks noChangeArrowheads="1"/>
          </p:cNvSpPr>
          <p:nvPr/>
        </p:nvSpPr>
        <p:spPr bwMode="auto">
          <a:xfrm>
            <a:off x="1763713" y="765175"/>
            <a:ext cx="5830887" cy="1552575"/>
          </a:xfrm>
          <a:prstGeom prst="rect">
            <a:avLst/>
          </a:prstGeom>
          <a:noFill/>
          <a:ln w="9525">
            <a:noFill/>
            <a:miter lim="800000"/>
            <a:headEnd/>
            <a:tailEnd/>
          </a:ln>
          <a:effectLst/>
        </p:spPr>
        <p:txBody>
          <a:bodyPr>
            <a:spAutoFit/>
          </a:bodyPr>
          <a:lstStyle/>
          <a:p>
            <a:pPr algn="ctr"/>
            <a:r>
              <a:rPr lang="en-US" sz="2400"/>
              <a:t>Networks of </a:t>
            </a:r>
            <a:r>
              <a:rPr lang="cs-CZ" sz="2400"/>
              <a:t>fragments of </a:t>
            </a:r>
            <a:r>
              <a:rPr lang="en-US" sz="2400"/>
              <a:t>aa-tRNA synthetases</a:t>
            </a:r>
          </a:p>
          <a:p>
            <a:pPr algn="ctr"/>
            <a:endParaRPr lang="en-US" sz="2400"/>
          </a:p>
          <a:p>
            <a:pPr algn="ctr"/>
            <a:r>
              <a:rPr lang="en-US" sz="2400"/>
              <a:t>at various thresholds of sequence match</a:t>
            </a:r>
            <a:endParaRPr lang="cs-CZ" sz="2400"/>
          </a:p>
        </p:txBody>
      </p:sp>
      <p:sp>
        <p:nvSpPr>
          <p:cNvPr id="20489" name="Text Box 9"/>
          <p:cNvSpPr txBox="1">
            <a:spLocks noChangeArrowheads="1"/>
          </p:cNvSpPr>
          <p:nvPr/>
        </p:nvSpPr>
        <p:spPr bwMode="auto">
          <a:xfrm>
            <a:off x="3635375" y="2060575"/>
            <a:ext cx="184150" cy="366713"/>
          </a:xfrm>
          <a:prstGeom prst="rect">
            <a:avLst/>
          </a:prstGeom>
          <a:noFill/>
          <a:ln w="9525">
            <a:noFill/>
            <a:miter lim="800000"/>
            <a:headEnd/>
            <a:tailEnd/>
          </a:ln>
          <a:effectLst/>
        </p:spPr>
        <p:txBody>
          <a:bodyPr wrap="none">
            <a:spAutoFit/>
          </a:bodyPr>
          <a:lstStyle/>
          <a:p>
            <a:endParaRPr lang="en-US"/>
          </a:p>
        </p:txBody>
      </p:sp>
      <p:sp>
        <p:nvSpPr>
          <p:cNvPr id="20490" name="Text Box 10"/>
          <p:cNvSpPr txBox="1">
            <a:spLocks noChangeArrowheads="1"/>
          </p:cNvSpPr>
          <p:nvPr/>
        </p:nvSpPr>
        <p:spPr bwMode="auto">
          <a:xfrm>
            <a:off x="2916238" y="5805488"/>
            <a:ext cx="3422650" cy="641350"/>
          </a:xfrm>
          <a:prstGeom prst="rect">
            <a:avLst/>
          </a:prstGeom>
          <a:noFill/>
          <a:ln w="9525">
            <a:noFill/>
            <a:miter lim="800000"/>
            <a:headEnd/>
            <a:tailEnd/>
          </a:ln>
          <a:effectLst/>
        </p:spPr>
        <p:txBody>
          <a:bodyPr>
            <a:spAutoFit/>
          </a:bodyPr>
          <a:lstStyle/>
          <a:p>
            <a:r>
              <a:rPr lang="en-US"/>
              <a:t> A </a:t>
            </a:r>
            <a:r>
              <a:rPr lang="en-US" sz="1200"/>
              <a:t>tyr trp</a:t>
            </a:r>
            <a:r>
              <a:rPr lang="en-US"/>
              <a:t>     B </a:t>
            </a:r>
            <a:r>
              <a:rPr lang="en-US" sz="1200"/>
              <a:t>met</a:t>
            </a:r>
            <a:r>
              <a:rPr lang="en-US"/>
              <a:t>     C </a:t>
            </a:r>
            <a:r>
              <a:rPr lang="en-US" sz="1200"/>
              <a:t>arg trp</a:t>
            </a:r>
            <a:r>
              <a:rPr lang="en-US"/>
              <a:t>     D </a:t>
            </a:r>
            <a:r>
              <a:rPr lang="en-US" sz="1200"/>
              <a:t>cys</a:t>
            </a:r>
            <a:r>
              <a:rPr lang="en-US"/>
              <a:t>   </a:t>
            </a:r>
          </a:p>
          <a:p>
            <a:r>
              <a:rPr lang="en-US"/>
              <a:t> E </a:t>
            </a:r>
            <a:r>
              <a:rPr lang="en-US" sz="1200"/>
              <a:t>leu</a:t>
            </a:r>
            <a:r>
              <a:rPr lang="en-US"/>
              <a:t>    F </a:t>
            </a:r>
            <a:r>
              <a:rPr lang="en-US" sz="1200"/>
              <a:t>met leu ile val</a:t>
            </a:r>
            <a:r>
              <a:rPr lang="en-US"/>
              <a:t>    G</a:t>
            </a:r>
            <a:r>
              <a:rPr lang="en-US" sz="1200"/>
              <a:t> ile     </a:t>
            </a:r>
            <a:r>
              <a:rPr lang="en-US"/>
              <a:t>H </a:t>
            </a:r>
            <a:r>
              <a:rPr lang="en-US" sz="1200"/>
              <a:t>lepA</a:t>
            </a:r>
            <a:endParaRPr lang="cs-CZ"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877888" y="1600200"/>
            <a:ext cx="7378700" cy="2927350"/>
          </a:xfrm>
          <a:prstGeom prst="rect">
            <a:avLst/>
          </a:prstGeom>
          <a:noFill/>
          <a:ln w="9525">
            <a:noFill/>
            <a:miter lim="800000"/>
            <a:headEnd/>
            <a:tailEnd/>
          </a:ln>
          <a:effectLst/>
        </p:spPr>
        <p:txBody>
          <a:bodyPr wrap="none">
            <a:spAutoFit/>
          </a:bodyPr>
          <a:lstStyle/>
          <a:p>
            <a:pPr algn="ctr"/>
            <a:r>
              <a:rPr lang="en-US" sz="3200"/>
              <a:t>New definition of sequence relatedness:</a:t>
            </a:r>
          </a:p>
          <a:p>
            <a:pPr algn="ctr"/>
            <a:endParaRPr lang="en-US" sz="3200"/>
          </a:p>
          <a:p>
            <a:pPr algn="ctr"/>
            <a:endParaRPr lang="en-US" sz="3200"/>
          </a:p>
          <a:p>
            <a:pPr algn="ctr"/>
            <a:endParaRPr lang="en-US"/>
          </a:p>
          <a:p>
            <a:pPr algn="ctr"/>
            <a:r>
              <a:rPr lang="cs-CZ" sz="3600">
                <a:solidFill>
                  <a:srgbClr val="FF0066"/>
                </a:solidFill>
              </a:rPr>
              <a:t>fragment</a:t>
            </a:r>
            <a:r>
              <a:rPr lang="en-US" sz="3600">
                <a:solidFill>
                  <a:srgbClr val="FF0066"/>
                </a:solidFill>
              </a:rPr>
              <a:t>s of the same network</a:t>
            </a:r>
          </a:p>
          <a:p>
            <a:pPr algn="ctr"/>
            <a:r>
              <a:rPr lang="en-US" sz="3600">
                <a:solidFill>
                  <a:srgbClr val="FF0066"/>
                </a:solidFill>
              </a:rPr>
              <a:t>are relatives</a:t>
            </a:r>
            <a:endParaRPr lang="cs-CZ" sz="3600">
              <a:solidFill>
                <a:srgbClr val="FF0066"/>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Figure 9"/>
          <p:cNvPicPr>
            <a:picLocks noChangeAspect="1" noChangeArrowheads="1"/>
          </p:cNvPicPr>
          <p:nvPr/>
        </p:nvPicPr>
        <p:blipFill>
          <a:blip r:embed="rId3" cstate="print"/>
          <a:srcRect/>
          <a:stretch>
            <a:fillRect/>
          </a:stretch>
        </p:blipFill>
        <p:spPr bwMode="auto">
          <a:xfrm>
            <a:off x="539750" y="1628775"/>
            <a:ext cx="8123238" cy="372745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468313" y="1341438"/>
            <a:ext cx="8229600" cy="4525962"/>
          </a:xfrm>
        </p:spPr>
        <p:txBody>
          <a:bodyPr/>
          <a:lstStyle/>
          <a:p>
            <a:pPr>
              <a:buFontTx/>
              <a:buNone/>
            </a:pPr>
            <a:r>
              <a:rPr lang="en-US"/>
              <a:t>Application 1: </a:t>
            </a:r>
          </a:p>
          <a:p>
            <a:pPr>
              <a:buFontTx/>
              <a:buNone/>
            </a:pPr>
            <a:endParaRPr lang="en-US"/>
          </a:p>
          <a:p>
            <a:pPr algn="ctr">
              <a:buFontTx/>
              <a:buNone/>
            </a:pPr>
            <a:r>
              <a:rPr lang="en-US" sz="4400" b="1"/>
              <a:t>Protein structure prediction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50_1_4_cor1"/>
          <p:cNvPicPr>
            <a:picLocks noChangeAspect="1" noChangeArrowheads="1"/>
          </p:cNvPicPr>
          <p:nvPr/>
        </p:nvPicPr>
        <p:blipFill>
          <a:blip r:embed="rId3" cstate="print"/>
          <a:srcRect/>
          <a:stretch>
            <a:fillRect/>
          </a:stretch>
        </p:blipFill>
        <p:spPr bwMode="auto">
          <a:xfrm>
            <a:off x="1331913" y="0"/>
            <a:ext cx="6445250" cy="4097338"/>
          </a:xfrm>
          <a:prstGeom prst="rect">
            <a:avLst/>
          </a:prstGeom>
          <a:noFill/>
          <a:ln w="9525">
            <a:noFill/>
            <a:miter lim="800000"/>
            <a:headEnd/>
            <a:tailEnd/>
          </a:ln>
        </p:spPr>
      </p:pic>
      <p:sp>
        <p:nvSpPr>
          <p:cNvPr id="59395" name="Text Box 3"/>
          <p:cNvSpPr txBox="1">
            <a:spLocks noChangeArrowheads="1"/>
          </p:cNvSpPr>
          <p:nvPr/>
        </p:nvSpPr>
        <p:spPr bwMode="auto">
          <a:xfrm>
            <a:off x="611188" y="3860800"/>
            <a:ext cx="3887787" cy="1370013"/>
          </a:xfrm>
          <a:prstGeom prst="rect">
            <a:avLst/>
          </a:prstGeom>
          <a:noFill/>
          <a:ln w="9525">
            <a:noFill/>
            <a:miter lim="800000"/>
            <a:headEnd/>
            <a:tailEnd/>
          </a:ln>
          <a:effectLst/>
        </p:spPr>
        <p:txBody>
          <a:bodyPr>
            <a:spAutoFit/>
          </a:bodyPr>
          <a:lstStyle/>
          <a:p>
            <a:r>
              <a:rPr lang="en-US" sz="1200">
                <a:latin typeface="Courier New" pitchFamily="49" charset="0"/>
              </a:rPr>
              <a:t>1</a:t>
            </a:r>
            <a:r>
              <a:rPr lang="cs-CZ" sz="1200">
                <a:latin typeface="Courier New" pitchFamily="49" charset="0"/>
              </a:rPr>
              <a:t> </a:t>
            </a:r>
            <a:r>
              <a:rPr lang="en-US" sz="1200">
                <a:latin typeface="Courier New" pitchFamily="49" charset="0"/>
              </a:rPr>
              <a:t>Putative peptidoglycan bound protein</a:t>
            </a:r>
            <a:endParaRPr lang="cs-CZ" sz="1200">
              <a:latin typeface="Courier New" pitchFamily="49" charset="0"/>
            </a:endParaRPr>
          </a:p>
          <a:p>
            <a:r>
              <a:rPr lang="en-US" sz="1200">
                <a:latin typeface="Courier New" pitchFamily="49" charset="0"/>
              </a:rPr>
              <a:t>2</a:t>
            </a:r>
            <a:r>
              <a:rPr lang="cs-CZ" sz="1200">
                <a:latin typeface="Courier New" pitchFamily="49" charset="0"/>
              </a:rPr>
              <a:t> </a:t>
            </a:r>
            <a:r>
              <a:rPr lang="en-US" sz="1200">
                <a:latin typeface="Courier New" pitchFamily="49" charset="0"/>
              </a:rPr>
              <a:t>Collagen adhesion protein</a:t>
            </a:r>
            <a:endParaRPr lang="cs-CZ" sz="1200">
              <a:latin typeface="Courier New" pitchFamily="49" charset="0"/>
            </a:endParaRPr>
          </a:p>
          <a:p>
            <a:r>
              <a:rPr lang="en-US" sz="1200">
                <a:latin typeface="Courier New" pitchFamily="49" charset="0"/>
              </a:rPr>
              <a:t>3</a:t>
            </a:r>
            <a:r>
              <a:rPr lang="cs-CZ" sz="1200">
                <a:latin typeface="Courier New" pitchFamily="49" charset="0"/>
              </a:rPr>
              <a:t> R</a:t>
            </a:r>
            <a:r>
              <a:rPr lang="en-US" sz="1200">
                <a:latin typeface="Courier New" pitchFamily="49" charset="0"/>
              </a:rPr>
              <a:t>ibosomal protein </a:t>
            </a:r>
            <a:r>
              <a:rPr lang="cs-CZ" sz="1200">
                <a:latin typeface="Courier New" pitchFamily="49" charset="0"/>
              </a:rPr>
              <a:t>L11</a:t>
            </a:r>
          </a:p>
          <a:p>
            <a:r>
              <a:rPr lang="en-US" sz="1200">
                <a:latin typeface="Courier New" pitchFamily="49" charset="0"/>
              </a:rPr>
              <a:t>4</a:t>
            </a:r>
            <a:r>
              <a:rPr lang="cs-CZ" sz="1200">
                <a:latin typeface="Courier New" pitchFamily="49" charset="0"/>
              </a:rPr>
              <a:t> </a:t>
            </a:r>
            <a:r>
              <a:rPr lang="en-US" sz="1200">
                <a:latin typeface="Courier New" pitchFamily="49" charset="0"/>
              </a:rPr>
              <a:t>Penicillin-binding protein 2x</a:t>
            </a:r>
            <a:endParaRPr lang="cs-CZ" sz="1200">
              <a:latin typeface="Courier New" pitchFamily="49" charset="0"/>
            </a:endParaRPr>
          </a:p>
          <a:p>
            <a:r>
              <a:rPr lang="en-US" sz="1200">
                <a:latin typeface="Courier New" pitchFamily="49" charset="0"/>
              </a:rPr>
              <a:t>5</a:t>
            </a:r>
            <a:r>
              <a:rPr lang="cs-CZ" sz="1200">
                <a:latin typeface="Courier New" pitchFamily="49" charset="0"/>
              </a:rPr>
              <a:t> </a:t>
            </a:r>
            <a:r>
              <a:rPr lang="en-US" sz="1200">
                <a:latin typeface="Courier New" pitchFamily="49" charset="0"/>
              </a:rPr>
              <a:t>Penicillin-binding </a:t>
            </a:r>
            <a:r>
              <a:rPr lang="cs-CZ" sz="1200">
                <a:latin typeface="Courier New" pitchFamily="49" charset="0"/>
              </a:rPr>
              <a:t>protein 1</a:t>
            </a:r>
          </a:p>
          <a:p>
            <a:r>
              <a:rPr lang="en-US" sz="1200">
                <a:latin typeface="Courier New" pitchFamily="49" charset="0"/>
              </a:rPr>
              <a:t>6</a:t>
            </a:r>
            <a:r>
              <a:rPr lang="cs-CZ" sz="1200">
                <a:latin typeface="Courier New" pitchFamily="49" charset="0"/>
              </a:rPr>
              <a:t> </a:t>
            </a:r>
            <a:r>
              <a:rPr lang="en-US" sz="1200">
                <a:latin typeface="Courier New" pitchFamily="49" charset="0"/>
              </a:rPr>
              <a:t>Penicillin binding protein 2A</a:t>
            </a:r>
            <a:r>
              <a:rPr lang="cs-CZ" sz="1200">
                <a:latin typeface="Courier New" pitchFamily="49" charset="0"/>
              </a:rPr>
              <a:t> </a:t>
            </a:r>
          </a:p>
          <a:p>
            <a:r>
              <a:rPr lang="en-US" sz="1200">
                <a:latin typeface="Courier New" pitchFamily="49" charset="0"/>
              </a:rPr>
              <a:t>7</a:t>
            </a:r>
            <a:r>
              <a:rPr lang="cs-CZ" sz="1200">
                <a:latin typeface="Courier New" pitchFamily="49" charset="0"/>
              </a:rPr>
              <a:t> </a:t>
            </a:r>
            <a:r>
              <a:rPr lang="en-US" sz="1200">
                <a:latin typeface="Courier New" pitchFamily="49" charset="0"/>
              </a:rPr>
              <a:t>D-alanyl-D-alanine carboxypeptidase</a:t>
            </a:r>
            <a:endParaRPr lang="cs-CZ" sz="1200">
              <a:latin typeface="Courier New" pitchFamily="49" charset="0"/>
            </a:endParaRPr>
          </a:p>
        </p:txBody>
      </p:sp>
      <p:sp>
        <p:nvSpPr>
          <p:cNvPr id="59396" name="Text Box 4"/>
          <p:cNvSpPr txBox="1">
            <a:spLocks noChangeArrowheads="1"/>
          </p:cNvSpPr>
          <p:nvPr/>
        </p:nvSpPr>
        <p:spPr bwMode="auto">
          <a:xfrm>
            <a:off x="4643438" y="3860800"/>
            <a:ext cx="3867150" cy="1279525"/>
          </a:xfrm>
          <a:prstGeom prst="rect">
            <a:avLst/>
          </a:prstGeom>
          <a:noFill/>
          <a:ln w="9525">
            <a:noFill/>
            <a:miter lim="800000"/>
            <a:headEnd/>
            <a:tailEnd/>
          </a:ln>
          <a:effectLst/>
        </p:spPr>
        <p:txBody>
          <a:bodyPr wrap="none">
            <a:spAutoFit/>
          </a:bodyPr>
          <a:lstStyle/>
          <a:p>
            <a:r>
              <a:rPr lang="en-US" sz="1200">
                <a:latin typeface="Courier New" pitchFamily="49" charset="0"/>
              </a:rPr>
              <a:t>8</a:t>
            </a:r>
            <a:r>
              <a:rPr lang="cs-CZ" sz="1200">
                <a:latin typeface="Courier New" pitchFamily="49" charset="0"/>
              </a:rPr>
              <a:t> cytochrome </a:t>
            </a:r>
          </a:p>
          <a:p>
            <a:r>
              <a:rPr lang="en-US" sz="1200">
                <a:latin typeface="Courier New" pitchFamily="49" charset="0"/>
              </a:rPr>
              <a:t>9</a:t>
            </a:r>
            <a:r>
              <a:rPr lang="cs-CZ" sz="1200">
                <a:latin typeface="Courier New" pitchFamily="49" charset="0"/>
              </a:rPr>
              <a:t> </a:t>
            </a:r>
            <a:r>
              <a:rPr lang="en-US" sz="1200">
                <a:latin typeface="Courier New" pitchFamily="49" charset="0"/>
              </a:rPr>
              <a:t>Beta-Lactamase</a:t>
            </a:r>
            <a:r>
              <a:rPr lang="cs-CZ"/>
              <a:t> </a:t>
            </a:r>
          </a:p>
          <a:p>
            <a:r>
              <a:rPr lang="cs-CZ" sz="1200">
                <a:latin typeface="Courier New" pitchFamily="49" charset="0"/>
              </a:rPr>
              <a:t>10 </a:t>
            </a:r>
            <a:r>
              <a:rPr lang="en-US" sz="1200">
                <a:latin typeface="Courier New" pitchFamily="49" charset="0"/>
              </a:rPr>
              <a:t>Mannitol-1-phosphate 5-dehydrogenase </a:t>
            </a:r>
            <a:endParaRPr lang="cs-CZ" sz="1200">
              <a:latin typeface="Courier New" pitchFamily="49" charset="0"/>
            </a:endParaRPr>
          </a:p>
          <a:p>
            <a:r>
              <a:rPr lang="en-US" sz="1200">
                <a:latin typeface="Courier New" pitchFamily="49" charset="0"/>
              </a:rPr>
              <a:t>11 glutaminase </a:t>
            </a:r>
            <a:endParaRPr lang="cs-CZ" sz="1200">
              <a:latin typeface="Courier New" pitchFamily="49" charset="0"/>
            </a:endParaRPr>
          </a:p>
          <a:p>
            <a:r>
              <a:rPr lang="en-US" sz="1200">
                <a:latin typeface="Courier New" pitchFamily="49" charset="0"/>
              </a:rPr>
              <a:t>12</a:t>
            </a:r>
            <a:r>
              <a:rPr lang="cs-CZ" sz="1200">
                <a:latin typeface="Courier New" pitchFamily="49" charset="0"/>
              </a:rPr>
              <a:t> </a:t>
            </a:r>
            <a:r>
              <a:rPr lang="en-US" sz="1200">
                <a:latin typeface="Courier New" pitchFamily="49" charset="0"/>
              </a:rPr>
              <a:t>Beta-lactamase </a:t>
            </a:r>
            <a:endParaRPr lang="cs-CZ" sz="1200">
              <a:latin typeface="Courier New" pitchFamily="49" charset="0"/>
            </a:endParaRPr>
          </a:p>
          <a:p>
            <a:r>
              <a:rPr lang="en-US" sz="1200">
                <a:latin typeface="Courier New" pitchFamily="49" charset="0"/>
              </a:rPr>
              <a:t>1</a:t>
            </a:r>
            <a:r>
              <a:rPr lang="cs-CZ" sz="1200">
                <a:latin typeface="Courier New" pitchFamily="49" charset="0"/>
              </a:rPr>
              <a:t>3 </a:t>
            </a:r>
            <a:r>
              <a:rPr lang="en-US" sz="1200">
                <a:latin typeface="Courier New" pitchFamily="49" charset="0"/>
              </a:rPr>
              <a:t>Esterase EstB</a:t>
            </a:r>
            <a:endParaRPr lang="cs-CZ" sz="1200">
              <a:latin typeface="Courier New" pitchFamily="49" charset="0"/>
            </a:endParaRPr>
          </a:p>
        </p:txBody>
      </p:sp>
      <p:sp>
        <p:nvSpPr>
          <p:cNvPr id="59397" name="Text Box 5"/>
          <p:cNvSpPr txBox="1">
            <a:spLocks noChangeArrowheads="1"/>
          </p:cNvSpPr>
          <p:nvPr/>
        </p:nvSpPr>
        <p:spPr bwMode="auto">
          <a:xfrm>
            <a:off x="2627313" y="5373688"/>
            <a:ext cx="3956050" cy="915987"/>
          </a:xfrm>
          <a:prstGeom prst="rect">
            <a:avLst/>
          </a:prstGeom>
          <a:noFill/>
          <a:ln w="9525">
            <a:noFill/>
            <a:miter lim="800000"/>
            <a:headEnd/>
            <a:tailEnd/>
          </a:ln>
          <a:effectLst/>
        </p:spPr>
        <p:txBody>
          <a:bodyPr wrap="none">
            <a:spAutoFit/>
          </a:bodyPr>
          <a:lstStyle/>
          <a:p>
            <a:r>
              <a:rPr lang="cs-CZ"/>
              <a:t>       Fragments of </a:t>
            </a:r>
            <a:r>
              <a:rPr lang="cs-CZ">
                <a:solidFill>
                  <a:srgbClr val="FF0066"/>
                </a:solidFill>
              </a:rPr>
              <a:t>the</a:t>
            </a:r>
            <a:r>
              <a:rPr lang="cs-CZ"/>
              <a:t> </a:t>
            </a:r>
            <a:r>
              <a:rPr lang="cs-CZ">
                <a:solidFill>
                  <a:srgbClr val="FF0066"/>
                </a:solidFill>
              </a:rPr>
              <a:t>same network</a:t>
            </a:r>
            <a:r>
              <a:rPr lang="cs-CZ"/>
              <a:t> </a:t>
            </a:r>
          </a:p>
          <a:p>
            <a:r>
              <a:rPr lang="cs-CZ"/>
              <a:t>have, essentially, </a:t>
            </a:r>
            <a:r>
              <a:rPr lang="cs-CZ">
                <a:solidFill>
                  <a:srgbClr val="FF0066"/>
                </a:solidFill>
              </a:rPr>
              <a:t>the same structure.</a:t>
            </a:r>
          </a:p>
          <a:p>
            <a:r>
              <a:rPr lang="cs-CZ"/>
              <a:t>Periferal fragments may be different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3717032"/>
            <a:ext cx="8748464" cy="2880320"/>
          </a:xfrm>
        </p:spPr>
        <p:txBody>
          <a:bodyPr>
            <a:normAutofit fontScale="92500" lnSpcReduction="10000"/>
          </a:bodyPr>
          <a:lstStyle/>
          <a:p>
            <a:pPr algn="l" rtl="0">
              <a:lnSpc>
                <a:spcPct val="110000"/>
              </a:lnSpc>
              <a:spcBef>
                <a:spcPts val="0"/>
              </a:spcBef>
            </a:pPr>
            <a:r>
              <a:rPr lang="en-US" sz="2800" b="1" dirty="0" smtClean="0">
                <a:cs typeface="+mj-cs"/>
              </a:rPr>
              <a:t>The current in this model is the </a:t>
            </a:r>
            <a:r>
              <a:rPr lang="en-US" sz="2800" b="1" dirty="0">
                <a:cs typeface="+mj-cs"/>
              </a:rPr>
              <a:t>a</a:t>
            </a:r>
            <a:r>
              <a:rPr lang="en-US" sz="2800" b="1" dirty="0" smtClean="0">
                <a:cs typeface="+mj-cs"/>
              </a:rPr>
              <a:t>bility of</a:t>
            </a:r>
            <a:r>
              <a:rPr lang="en-US" sz="2800" b="1" dirty="0">
                <a:cs typeface="+mj-cs"/>
              </a:rPr>
              <a:t> </a:t>
            </a:r>
            <a:r>
              <a:rPr lang="en-US" sz="2800" b="1" dirty="0" smtClean="0">
                <a:cs typeface="+mj-cs"/>
              </a:rPr>
              <a:t>protein fragment </a:t>
            </a:r>
            <a:r>
              <a:rPr lang="en-US" sz="2800" b="1" dirty="0">
                <a:cs typeface="+mj-cs"/>
              </a:rPr>
              <a:t>t</a:t>
            </a:r>
            <a:r>
              <a:rPr lang="en-US" sz="2800" b="1" dirty="0" smtClean="0">
                <a:cs typeface="+mj-cs"/>
              </a:rPr>
              <a:t>o transmit biological properties </a:t>
            </a:r>
            <a:r>
              <a:rPr lang="en-US" sz="2800" b="1" dirty="0">
                <a:cs typeface="+mj-cs"/>
              </a:rPr>
              <a:t>f</a:t>
            </a:r>
            <a:r>
              <a:rPr lang="en-US" sz="2800" b="1" dirty="0" smtClean="0">
                <a:cs typeface="+mj-cs"/>
              </a:rPr>
              <a:t>rom one fragment to another</a:t>
            </a:r>
          </a:p>
          <a:p>
            <a:pPr algn="l" rtl="0">
              <a:lnSpc>
                <a:spcPct val="110000"/>
              </a:lnSpc>
              <a:spcBef>
                <a:spcPts val="0"/>
              </a:spcBef>
            </a:pPr>
            <a:endParaRPr lang="en-US" sz="2800" b="1" dirty="0" smtClean="0">
              <a:cs typeface="+mj-cs"/>
            </a:endParaRPr>
          </a:p>
          <a:p>
            <a:pPr algn="l" rtl="0">
              <a:lnSpc>
                <a:spcPct val="110000"/>
              </a:lnSpc>
              <a:spcBef>
                <a:spcPts val="0"/>
              </a:spcBef>
            </a:pPr>
            <a:r>
              <a:rPr lang="en-US" sz="2800" b="1" dirty="0" smtClean="0">
                <a:cs typeface="+mj-cs"/>
              </a:rPr>
              <a:t>The </a:t>
            </a:r>
            <a:r>
              <a:rPr lang="en-US" sz="2800" b="1" dirty="0">
                <a:cs typeface="+mj-cs"/>
              </a:rPr>
              <a:t>parameter, reflecting relatedness of </a:t>
            </a:r>
            <a:r>
              <a:rPr lang="en-US" sz="2800" b="1" dirty="0" smtClean="0">
                <a:cs typeface="+mj-cs"/>
              </a:rPr>
              <a:t>fragments, </a:t>
            </a:r>
            <a:r>
              <a:rPr lang="en-US" sz="2800" b="1" dirty="0">
                <a:cs typeface="+mj-cs"/>
              </a:rPr>
              <a:t>will be "conductivity" (inverse resistance) between corresponding </a:t>
            </a:r>
            <a:r>
              <a:rPr lang="en-US" sz="2800" b="1" dirty="0" smtClean="0">
                <a:cs typeface="+mj-cs"/>
              </a:rPr>
              <a:t>nodes</a:t>
            </a:r>
            <a:endParaRPr lang="en-US" sz="2800" b="1" dirty="0">
              <a:cs typeface="+mj-cs"/>
            </a:endParaRPr>
          </a:p>
        </p:txBody>
      </p:sp>
      <p:pic>
        <p:nvPicPr>
          <p:cNvPr id="9218" name="Picture 2" descr="C:\Users\Asaf\Downloads\resis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016" y="980728"/>
            <a:ext cx="4536504" cy="26258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179512" y="0"/>
            <a:ext cx="8291512" cy="1138238"/>
          </a:xfrm>
          <a:prstGeom prst="rect">
            <a:avLst/>
          </a:prstGeom>
          <a:noFill/>
          <a:ln w="9525">
            <a:noFill/>
            <a:miter lim="800000"/>
            <a:headEnd/>
            <a:tailEnd/>
          </a:ln>
        </p:spPr>
        <p:txBody>
          <a:bodyPr vert="horz" wrap="square" lIns="91440" tIns="45720" rIns="91440" bIns="45720" numCol="1" rtlCol="1" anchor="ctr" anchorCtr="0" compatLnSpc="1">
            <a:prstTxWarp prst="textNoShape">
              <a:avLst/>
            </a:prstTxWarp>
            <a:normAutofit lnSpcReduction="10000"/>
          </a:bodyPr>
          <a:lstStyle>
            <a:lvl1pPr algn="ctr" rtl="1" fontAlgn="base">
              <a:spcBef>
                <a:spcPct val="0"/>
              </a:spcBef>
              <a:spcAft>
                <a:spcPct val="0"/>
              </a:spcAft>
              <a:defRPr sz="4400" kern="1200">
                <a:solidFill>
                  <a:schemeClr val="tx1"/>
                </a:solidFill>
                <a:latin typeface="+mj-lt"/>
                <a:ea typeface="+mj-ea"/>
                <a:cs typeface="+mj-cs"/>
              </a:defRPr>
            </a:lvl1pPr>
            <a:lvl2pPr algn="ctr" rtl="1" fontAlgn="base">
              <a:spcBef>
                <a:spcPct val="0"/>
              </a:spcBef>
              <a:spcAft>
                <a:spcPct val="0"/>
              </a:spcAft>
              <a:defRPr sz="4400">
                <a:solidFill>
                  <a:schemeClr val="tx1"/>
                </a:solidFill>
                <a:latin typeface="Calibri" pitchFamily="34" charset="0"/>
                <a:cs typeface="Times New Roman" pitchFamily="18" charset="0"/>
              </a:defRPr>
            </a:lvl2pPr>
            <a:lvl3pPr algn="ctr" rtl="1" fontAlgn="base">
              <a:spcBef>
                <a:spcPct val="0"/>
              </a:spcBef>
              <a:spcAft>
                <a:spcPct val="0"/>
              </a:spcAft>
              <a:defRPr sz="4400">
                <a:solidFill>
                  <a:schemeClr val="tx1"/>
                </a:solidFill>
                <a:latin typeface="Calibri" pitchFamily="34" charset="0"/>
                <a:cs typeface="Times New Roman" pitchFamily="18" charset="0"/>
              </a:defRPr>
            </a:lvl3pPr>
            <a:lvl4pPr algn="ctr" rtl="1" fontAlgn="base">
              <a:spcBef>
                <a:spcPct val="0"/>
              </a:spcBef>
              <a:spcAft>
                <a:spcPct val="0"/>
              </a:spcAft>
              <a:defRPr sz="4400">
                <a:solidFill>
                  <a:schemeClr val="tx1"/>
                </a:solidFill>
                <a:latin typeface="Calibri" pitchFamily="34" charset="0"/>
                <a:cs typeface="Times New Roman" pitchFamily="18" charset="0"/>
              </a:defRPr>
            </a:lvl4pPr>
            <a:lvl5pPr algn="ctr" rtl="1" fontAlgn="base">
              <a:spcBef>
                <a:spcPct val="0"/>
              </a:spcBef>
              <a:spcAft>
                <a:spcPct val="0"/>
              </a:spcAft>
              <a:defRPr sz="4400">
                <a:solidFill>
                  <a:schemeClr val="tx1"/>
                </a:solidFill>
                <a:latin typeface="Calibri" pitchFamily="34" charset="0"/>
                <a:cs typeface="Times New Roman" pitchFamily="18" charset="0"/>
              </a:defRPr>
            </a:lvl5pPr>
            <a:lvl6pPr marL="457200" algn="ctr" rtl="1" fontAlgn="base">
              <a:spcBef>
                <a:spcPct val="0"/>
              </a:spcBef>
              <a:spcAft>
                <a:spcPct val="0"/>
              </a:spcAft>
              <a:defRPr sz="4400">
                <a:solidFill>
                  <a:schemeClr val="tx1"/>
                </a:solidFill>
                <a:latin typeface="Calibri" pitchFamily="34" charset="0"/>
                <a:cs typeface="Times New Roman" pitchFamily="18" charset="0"/>
              </a:defRPr>
            </a:lvl6pPr>
            <a:lvl7pPr marL="914400" algn="ctr" rtl="1" fontAlgn="base">
              <a:spcBef>
                <a:spcPct val="0"/>
              </a:spcBef>
              <a:spcAft>
                <a:spcPct val="0"/>
              </a:spcAft>
              <a:defRPr sz="4400">
                <a:solidFill>
                  <a:schemeClr val="tx1"/>
                </a:solidFill>
                <a:latin typeface="Calibri" pitchFamily="34" charset="0"/>
                <a:cs typeface="Times New Roman" pitchFamily="18" charset="0"/>
              </a:defRPr>
            </a:lvl7pPr>
            <a:lvl8pPr marL="1371600" algn="ctr" rtl="1" fontAlgn="base">
              <a:spcBef>
                <a:spcPct val="0"/>
              </a:spcBef>
              <a:spcAft>
                <a:spcPct val="0"/>
              </a:spcAft>
              <a:defRPr sz="4400">
                <a:solidFill>
                  <a:schemeClr val="tx1"/>
                </a:solidFill>
                <a:latin typeface="Calibri" pitchFamily="34" charset="0"/>
                <a:cs typeface="Times New Roman" pitchFamily="18" charset="0"/>
              </a:defRPr>
            </a:lvl8pPr>
            <a:lvl9pPr marL="1828800" algn="ctr" rtl="1" fontAlgn="base">
              <a:spcBef>
                <a:spcPct val="0"/>
              </a:spcBef>
              <a:spcAft>
                <a:spcPct val="0"/>
              </a:spcAft>
              <a:defRPr sz="4400">
                <a:solidFill>
                  <a:schemeClr val="tx1"/>
                </a:solidFill>
                <a:latin typeface="Calibri" pitchFamily="34" charset="0"/>
                <a:cs typeface="Times New Roman" pitchFamily="18" charset="0"/>
              </a:defRPr>
            </a:lvl9pPr>
          </a:lstStyle>
          <a:p>
            <a:pPr algn="l" rtl="0" fontAlgn="auto">
              <a:spcAft>
                <a:spcPts val="0"/>
              </a:spcAft>
              <a:defRPr/>
            </a:pPr>
            <a:r>
              <a:rPr lang="en-US" sz="3200" b="1" i="1" dirty="0" smtClean="0">
                <a:solidFill>
                  <a:srgbClr val="FF0000"/>
                </a:solidFill>
              </a:rPr>
              <a:t>Main approach: </a:t>
            </a:r>
          </a:p>
          <a:p>
            <a:pPr rtl="0" fontAlgn="auto">
              <a:spcAft>
                <a:spcPts val="0"/>
              </a:spcAft>
              <a:defRPr/>
            </a:pPr>
            <a:r>
              <a:rPr lang="en-US" b="1" dirty="0">
                <a:solidFill>
                  <a:srgbClr val="FF0000"/>
                </a:solidFill>
              </a:rPr>
              <a:t>Electrical network model</a:t>
            </a:r>
            <a:endParaRPr lang="cs-CZ" b="1" dirty="0">
              <a:solidFill>
                <a:srgbClr val="FF0000"/>
              </a:solidFill>
            </a:endParaRPr>
          </a:p>
        </p:txBody>
      </p:sp>
    </p:spTree>
    <p:extLst>
      <p:ext uri="{BB962C8B-B14F-4D97-AF65-F5344CB8AC3E}">
        <p14:creationId xmlns:p14="http://schemas.microsoft.com/office/powerpoint/2010/main" val="1755024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512" y="0"/>
            <a:ext cx="8291512" cy="1138238"/>
          </a:xfrm>
        </p:spPr>
        <p:txBody>
          <a:bodyPr rtlCol="1">
            <a:normAutofit/>
          </a:bodyPr>
          <a:lstStyle/>
          <a:p>
            <a:pPr algn="l" rtl="0" fontAlgn="auto">
              <a:spcAft>
                <a:spcPts val="0"/>
              </a:spcAft>
              <a:defRPr/>
            </a:pPr>
            <a:r>
              <a:rPr lang="en-US" b="1" dirty="0" smtClean="0">
                <a:solidFill>
                  <a:srgbClr val="FF0000"/>
                </a:solidFill>
              </a:rPr>
              <a:t>The problem</a:t>
            </a:r>
            <a:endParaRPr lang="cs-CZ" sz="3200" b="1" dirty="0">
              <a:solidFill>
                <a:srgbClr val="FF0000"/>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71" t="7688" r="3228" b="6200"/>
          <a:stretch/>
        </p:blipFill>
        <p:spPr bwMode="auto">
          <a:xfrm>
            <a:off x="228600" y="1066800"/>
            <a:ext cx="8317388" cy="4212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81000" y="5562600"/>
            <a:ext cx="8001000" cy="954107"/>
          </a:xfrm>
          <a:prstGeom prst="rect">
            <a:avLst/>
          </a:prstGeom>
        </p:spPr>
        <p:txBody>
          <a:bodyPr wrap="square">
            <a:spAutoFit/>
          </a:bodyPr>
          <a:lstStyle/>
          <a:p>
            <a:pPr algn="ctr"/>
            <a:r>
              <a:rPr lang="en-US" sz="2800" b="1" dirty="0">
                <a:solidFill>
                  <a:srgbClr val="00B050"/>
                </a:solidFill>
              </a:rPr>
              <a:t>Each protein sequence requires detailed </a:t>
            </a:r>
            <a:r>
              <a:rPr lang="en-US" sz="2800" b="1" dirty="0" smtClean="0">
                <a:solidFill>
                  <a:srgbClr val="00B050"/>
                </a:solidFill>
              </a:rPr>
              <a:t>annotation</a:t>
            </a:r>
          </a:p>
          <a:p>
            <a:pPr algn="ctr"/>
            <a:r>
              <a:rPr lang="en-US" sz="2800" b="1" dirty="0" smtClean="0">
                <a:solidFill>
                  <a:srgbClr val="00B050"/>
                </a:solidFill>
              </a:rPr>
              <a:t>The most common approach – homology modeling</a:t>
            </a:r>
            <a:endParaRPr lang="en-US" sz="2800" b="1" dirty="0">
              <a:solidFill>
                <a:srgbClr val="00B050"/>
              </a:solidFill>
            </a:endParaRPr>
          </a:p>
        </p:txBody>
      </p:sp>
    </p:spTree>
    <p:extLst>
      <p:ext uri="{BB962C8B-B14F-4D97-AF65-F5344CB8AC3E}">
        <p14:creationId xmlns:p14="http://schemas.microsoft.com/office/powerpoint/2010/main" val="997010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68" y="0"/>
            <a:ext cx="8229600" cy="1008112"/>
          </a:xfrm>
        </p:spPr>
        <p:txBody>
          <a:bodyPr>
            <a:normAutofit/>
          </a:bodyPr>
          <a:lstStyle/>
          <a:p>
            <a:r>
              <a:rPr lang="en-US" b="1" dirty="0" smtClean="0">
                <a:solidFill>
                  <a:srgbClr val="FF0000"/>
                </a:solidFill>
              </a:rPr>
              <a:t>Why Electrical Model ?</a:t>
            </a:r>
            <a:endParaRPr lang="he-IL" b="1" i="1" u="sng" dirty="0">
              <a:solidFill>
                <a:srgbClr val="FF0000"/>
              </a:solidFill>
            </a:endParaRPr>
          </a:p>
        </p:txBody>
      </p:sp>
      <p:sp>
        <p:nvSpPr>
          <p:cNvPr id="65" name="Content Placeholder 64"/>
          <p:cNvSpPr txBox="1">
            <a:spLocks noGrp="1"/>
          </p:cNvSpPr>
          <p:nvPr>
            <p:ph idx="1"/>
          </p:nvPr>
        </p:nvSpPr>
        <p:spPr>
          <a:xfrm>
            <a:off x="381448" y="1052736"/>
            <a:ext cx="8229600" cy="584775"/>
          </a:xfrm>
          <a:prstGeom prst="rect">
            <a:avLst/>
          </a:prstGeom>
          <a:noFill/>
        </p:spPr>
        <p:txBody>
          <a:bodyPr wrap="square" rtlCol="1">
            <a:spAutoFit/>
          </a:bodyPr>
          <a:lstStyle/>
          <a:p>
            <a:pPr algn="l" rtl="0"/>
            <a:r>
              <a:rPr lang="en-US" i="1" u="sng" dirty="0"/>
              <a:t>Ohm's law:</a:t>
            </a:r>
            <a:endParaRPr lang="he-IL" dirty="0"/>
          </a:p>
        </p:txBody>
      </p:sp>
      <p:cxnSp>
        <p:nvCxnSpPr>
          <p:cNvPr id="27" name="Straight Connector 26"/>
          <p:cNvCxnSpPr/>
          <p:nvPr/>
        </p:nvCxnSpPr>
        <p:spPr>
          <a:xfrm>
            <a:off x="2240696" y="3350580"/>
            <a:ext cx="537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188432" y="2282702"/>
            <a:ext cx="537592"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726024" y="2143089"/>
            <a:ext cx="457200" cy="253418"/>
          </a:xfrm>
          <a:prstGeom prst="rect">
            <a:avLst/>
          </a:prstGeom>
          <a:noFill/>
          <a:ln w="12700" cmpd="sng"/>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cxnSp>
        <p:nvCxnSpPr>
          <p:cNvPr id="30" name="Straight Connector 29"/>
          <p:cNvCxnSpPr/>
          <p:nvPr/>
        </p:nvCxnSpPr>
        <p:spPr>
          <a:xfrm>
            <a:off x="3179032" y="2282702"/>
            <a:ext cx="53759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16624" y="2143089"/>
            <a:ext cx="457200" cy="253418"/>
          </a:xfrm>
          <a:prstGeom prst="rect">
            <a:avLst/>
          </a:prstGeom>
          <a:noFill/>
          <a:ln w="12700" cmpd="sng"/>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cxnSp>
        <p:nvCxnSpPr>
          <p:cNvPr id="32" name="Straight Connector 31"/>
          <p:cNvCxnSpPr/>
          <p:nvPr/>
        </p:nvCxnSpPr>
        <p:spPr>
          <a:xfrm>
            <a:off x="4227452" y="2266032"/>
            <a:ext cx="537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779988" y="2918532"/>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778288" y="2918532"/>
            <a:ext cx="537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79988" y="3710620"/>
            <a:ext cx="537592"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315880" y="2791823"/>
            <a:ext cx="457200" cy="253418"/>
          </a:xfrm>
          <a:prstGeom prst="rect">
            <a:avLst/>
          </a:prstGeom>
          <a:noFill/>
          <a:ln w="12700" cmpd="sng"/>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sp>
        <p:nvSpPr>
          <p:cNvPr id="46" name="Rectangle 45"/>
          <p:cNvSpPr/>
          <p:nvPr/>
        </p:nvSpPr>
        <p:spPr>
          <a:xfrm>
            <a:off x="3341120" y="3583911"/>
            <a:ext cx="457200" cy="253418"/>
          </a:xfrm>
          <a:prstGeom prst="rect">
            <a:avLst/>
          </a:prstGeom>
          <a:noFill/>
          <a:ln w="12700" cmpd="sng"/>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cxnSp>
        <p:nvCxnSpPr>
          <p:cNvPr id="47" name="Straight Connector 46"/>
          <p:cNvCxnSpPr/>
          <p:nvPr/>
        </p:nvCxnSpPr>
        <p:spPr>
          <a:xfrm>
            <a:off x="3798320" y="3710620"/>
            <a:ext cx="537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73080" y="2918532"/>
            <a:ext cx="537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310672" y="2918532"/>
            <a:ext cx="0" cy="792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310672" y="3314576"/>
            <a:ext cx="537592"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26162" y="1789185"/>
            <a:ext cx="645244" cy="369332"/>
          </a:xfrm>
          <a:prstGeom prst="rect">
            <a:avLst/>
          </a:prstGeom>
          <a:noFill/>
        </p:spPr>
        <p:txBody>
          <a:bodyPr wrap="square" rtlCol="1">
            <a:spAutoFit/>
          </a:bodyPr>
          <a:lstStyle/>
          <a:p>
            <a:r>
              <a:rPr lang="en-US" dirty="0" smtClean="0">
                <a:solidFill>
                  <a:prstClr val="black"/>
                </a:solidFill>
                <a:cs typeface="Arial" pitchFamily="34" charset="0"/>
              </a:rPr>
              <a:t>R</a:t>
            </a:r>
            <a:r>
              <a:rPr lang="en-US" sz="1200" dirty="0" smtClean="0">
                <a:solidFill>
                  <a:prstClr val="black"/>
                </a:solidFill>
                <a:cs typeface="Arial" pitchFamily="34" charset="0"/>
              </a:rPr>
              <a:t>1</a:t>
            </a:r>
            <a:endParaRPr lang="he-IL" sz="1200" dirty="0">
              <a:solidFill>
                <a:prstClr val="black"/>
              </a:solidFill>
            </a:endParaRPr>
          </a:p>
        </p:txBody>
      </p:sp>
      <p:sp>
        <p:nvSpPr>
          <p:cNvPr id="56" name="TextBox 55"/>
          <p:cNvSpPr txBox="1"/>
          <p:nvPr/>
        </p:nvSpPr>
        <p:spPr>
          <a:xfrm>
            <a:off x="3720296" y="1787594"/>
            <a:ext cx="645244" cy="369332"/>
          </a:xfrm>
          <a:prstGeom prst="rect">
            <a:avLst/>
          </a:prstGeom>
          <a:noFill/>
        </p:spPr>
        <p:txBody>
          <a:bodyPr wrap="square" rtlCol="1">
            <a:spAutoFit/>
          </a:bodyPr>
          <a:lstStyle/>
          <a:p>
            <a:r>
              <a:rPr lang="en-US" dirty="0" smtClean="0">
                <a:solidFill>
                  <a:prstClr val="black"/>
                </a:solidFill>
                <a:cs typeface="Arial" pitchFamily="34" charset="0"/>
              </a:rPr>
              <a:t>R</a:t>
            </a:r>
            <a:r>
              <a:rPr lang="en-US" sz="1200" dirty="0" smtClean="0">
                <a:solidFill>
                  <a:prstClr val="black"/>
                </a:solidFill>
                <a:cs typeface="Arial" pitchFamily="34" charset="0"/>
              </a:rPr>
              <a:t>2</a:t>
            </a:r>
            <a:endParaRPr lang="he-IL" sz="1200" dirty="0">
              <a:solidFill>
                <a:prstClr val="black"/>
              </a:solidFill>
            </a:endParaRPr>
          </a:p>
        </p:txBody>
      </p:sp>
      <p:sp>
        <p:nvSpPr>
          <p:cNvPr id="57" name="TextBox 56"/>
          <p:cNvSpPr txBox="1"/>
          <p:nvPr/>
        </p:nvSpPr>
        <p:spPr>
          <a:xfrm>
            <a:off x="3299980" y="2396507"/>
            <a:ext cx="645244" cy="369332"/>
          </a:xfrm>
          <a:prstGeom prst="rect">
            <a:avLst/>
          </a:prstGeom>
          <a:noFill/>
        </p:spPr>
        <p:txBody>
          <a:bodyPr wrap="square" rtlCol="1">
            <a:spAutoFit/>
          </a:bodyPr>
          <a:lstStyle/>
          <a:p>
            <a:r>
              <a:rPr lang="en-US" dirty="0" smtClean="0">
                <a:solidFill>
                  <a:prstClr val="black"/>
                </a:solidFill>
                <a:cs typeface="Arial" pitchFamily="34" charset="0"/>
              </a:rPr>
              <a:t>R</a:t>
            </a:r>
            <a:r>
              <a:rPr lang="en-US" sz="1200" dirty="0" smtClean="0">
                <a:solidFill>
                  <a:prstClr val="black"/>
                </a:solidFill>
                <a:cs typeface="Arial" pitchFamily="34" charset="0"/>
              </a:rPr>
              <a:t>1</a:t>
            </a:r>
            <a:endParaRPr lang="he-IL" sz="1200" dirty="0">
              <a:solidFill>
                <a:prstClr val="black"/>
              </a:solidFill>
            </a:endParaRPr>
          </a:p>
        </p:txBody>
      </p:sp>
      <p:sp>
        <p:nvSpPr>
          <p:cNvPr id="58" name="TextBox 57"/>
          <p:cNvSpPr txBox="1"/>
          <p:nvPr/>
        </p:nvSpPr>
        <p:spPr>
          <a:xfrm>
            <a:off x="3350968" y="3837329"/>
            <a:ext cx="645244" cy="369332"/>
          </a:xfrm>
          <a:prstGeom prst="rect">
            <a:avLst/>
          </a:prstGeom>
          <a:noFill/>
        </p:spPr>
        <p:txBody>
          <a:bodyPr wrap="square" rtlCol="1">
            <a:spAutoFit/>
          </a:bodyPr>
          <a:lstStyle/>
          <a:p>
            <a:r>
              <a:rPr lang="en-US" dirty="0" smtClean="0">
                <a:solidFill>
                  <a:prstClr val="black"/>
                </a:solidFill>
                <a:cs typeface="Arial" pitchFamily="34" charset="0"/>
              </a:rPr>
              <a:t>R</a:t>
            </a:r>
            <a:r>
              <a:rPr lang="en-US" sz="1200" dirty="0" smtClean="0">
                <a:solidFill>
                  <a:prstClr val="black"/>
                </a:solidFill>
                <a:cs typeface="Arial" pitchFamily="34" charset="0"/>
              </a:rPr>
              <a:t>2</a:t>
            </a:r>
            <a:endParaRPr lang="he-IL" sz="1200" dirty="0">
              <a:solidFill>
                <a:prstClr val="black"/>
              </a:solidFill>
            </a:endParaRPr>
          </a:p>
        </p:txBody>
      </p:sp>
      <p:sp>
        <p:nvSpPr>
          <p:cNvPr id="60" name="TextBox 59"/>
          <p:cNvSpPr txBox="1"/>
          <p:nvPr/>
        </p:nvSpPr>
        <p:spPr>
          <a:xfrm>
            <a:off x="827584" y="2098036"/>
            <a:ext cx="1328900" cy="338554"/>
          </a:xfrm>
          <a:prstGeom prst="rect">
            <a:avLst/>
          </a:prstGeom>
          <a:noFill/>
        </p:spPr>
        <p:txBody>
          <a:bodyPr wrap="square" rtlCol="1">
            <a:spAutoFit/>
          </a:bodyPr>
          <a:lstStyle/>
          <a:p>
            <a:r>
              <a:rPr lang="en-US" sz="1600" dirty="0" smtClean="0">
                <a:solidFill>
                  <a:prstClr val="black"/>
                </a:solidFill>
                <a:cs typeface="Arial" pitchFamily="34" charset="0"/>
              </a:rPr>
              <a:t>[Distance]</a:t>
            </a:r>
            <a:endParaRPr lang="he-IL" sz="1100" dirty="0">
              <a:solidFill>
                <a:prstClr val="black"/>
              </a:solidFill>
            </a:endParaRPr>
          </a:p>
        </p:txBody>
      </p:sp>
      <p:sp>
        <p:nvSpPr>
          <p:cNvPr id="62" name="TextBox 61"/>
          <p:cNvSpPr txBox="1"/>
          <p:nvPr/>
        </p:nvSpPr>
        <p:spPr>
          <a:xfrm>
            <a:off x="363304" y="3158040"/>
            <a:ext cx="1907704" cy="338554"/>
          </a:xfrm>
          <a:prstGeom prst="rect">
            <a:avLst/>
          </a:prstGeom>
          <a:noFill/>
        </p:spPr>
        <p:txBody>
          <a:bodyPr wrap="square" rtlCol="1">
            <a:spAutoFit/>
          </a:bodyPr>
          <a:lstStyle/>
          <a:p>
            <a:r>
              <a:rPr lang="en-US" sz="1600" dirty="0" smtClean="0">
                <a:solidFill>
                  <a:prstClr val="black"/>
                </a:solidFill>
                <a:cs typeface="Arial" pitchFamily="34" charset="0"/>
              </a:rPr>
              <a:t>[Alternative Paths]</a:t>
            </a:r>
            <a:endParaRPr lang="he-IL" sz="1100" dirty="0">
              <a:solidFill>
                <a:prstClr val="black"/>
              </a:solidFill>
            </a:endParaRPr>
          </a:p>
        </p:txBody>
      </p:sp>
      <mc:AlternateContent xmlns:mc="http://schemas.openxmlformats.org/markup-compatibility/2006" xmlns:a14="http://schemas.microsoft.com/office/drawing/2010/main">
        <mc:Choice Requires="a14">
          <p:sp>
            <p:nvSpPr>
              <p:cNvPr id="63" name="TextBox 62"/>
              <p:cNvSpPr txBox="1"/>
              <p:nvPr/>
            </p:nvSpPr>
            <p:spPr>
              <a:xfrm>
                <a:off x="5609802" y="2098035"/>
                <a:ext cx="2562598" cy="513282"/>
              </a:xfrm>
              <a:prstGeom prst="rect">
                <a:avLst/>
              </a:prstGeom>
              <a:noFill/>
            </p:spPr>
            <p:txBody>
              <a:bodyPr wrap="square" rtlCol="1">
                <a:spAutoFit/>
              </a:bodyPr>
              <a:lstStyle/>
              <a:p>
                <a:pPr algn="r" rtl="1"/>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a:rPr>
                        <m:t>𝑅</m:t>
                      </m:r>
                      <m:r>
                        <a:rPr lang="en-US" sz="2800" i="1" dirty="0" smtClean="0">
                          <a:solidFill>
                            <a:prstClr val="black"/>
                          </a:solidFill>
                          <a:latin typeface="Cambria Math"/>
                        </a:rPr>
                        <m:t>= </m:t>
                      </m:r>
                      <m:r>
                        <a:rPr lang="en-US" sz="2800" i="1" dirty="0" smtClean="0">
                          <a:solidFill>
                            <a:prstClr val="black"/>
                          </a:solidFill>
                          <a:latin typeface="Cambria Math"/>
                        </a:rPr>
                        <m:t>𝑅</m:t>
                      </m:r>
                      <m:r>
                        <a:rPr lang="en-US" i="1" dirty="0" smtClean="0">
                          <a:solidFill>
                            <a:prstClr val="black"/>
                          </a:solidFill>
                          <a:latin typeface="Cambria Math"/>
                        </a:rPr>
                        <m:t>1</m:t>
                      </m:r>
                      <m:r>
                        <a:rPr lang="en-US" i="1" dirty="0" smtClean="0">
                          <a:solidFill>
                            <a:prstClr val="black"/>
                          </a:solidFill>
                          <a:latin typeface="Cambria Math"/>
                        </a:rPr>
                        <m:t> + </m:t>
                      </m:r>
                      <m:r>
                        <a:rPr lang="en-US" sz="2800" i="1" dirty="0" smtClean="0">
                          <a:solidFill>
                            <a:prstClr val="black"/>
                          </a:solidFill>
                          <a:latin typeface="Cambria Math"/>
                        </a:rPr>
                        <m:t>𝑅</m:t>
                      </m:r>
                      <m:r>
                        <a:rPr lang="en-US" i="1" dirty="0" smtClean="0">
                          <a:solidFill>
                            <a:prstClr val="black"/>
                          </a:solidFill>
                          <a:latin typeface="Cambria Math"/>
                        </a:rPr>
                        <m:t>2</m:t>
                      </m:r>
                    </m:oMath>
                  </m:oMathPara>
                </a14:m>
                <a:endParaRPr lang="he-IL" sz="2000" dirty="0">
                  <a:solidFill>
                    <a:prstClr val="black"/>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609802" y="2098035"/>
                <a:ext cx="2562598" cy="513282"/>
              </a:xfrm>
              <a:prstGeom prst="rect">
                <a:avLst/>
              </a:prstGeom>
              <a:blipFill rotWithShape="1">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609802" y="2791823"/>
                <a:ext cx="1872208" cy="1316194"/>
              </a:xfrm>
              <a:prstGeom prst="rect">
                <a:avLst/>
              </a:prstGeom>
              <a:noFill/>
            </p:spPr>
            <p:txBody>
              <a:bodyPr wrap="square" rtlCol="1">
                <a:spAutoFit/>
              </a:bodyPr>
              <a:lstStyle/>
              <a:p>
                <a14:m>
                  <m:oMath xmlns:m="http://schemas.openxmlformats.org/officeDocument/2006/math">
                    <m:r>
                      <a:rPr lang="en-US" sz="2400" i="1" smtClean="0">
                        <a:solidFill>
                          <a:prstClr val="black"/>
                        </a:solidFill>
                        <a:latin typeface="Cambria Math"/>
                      </a:rPr>
                      <m:t>𝑅</m:t>
                    </m:r>
                    <m:r>
                      <a:rPr lang="en-US" sz="2400" i="1" smtClean="0">
                        <a:solidFill>
                          <a:prstClr val="black"/>
                        </a:solidFill>
                        <a:latin typeface="Cambria Math"/>
                      </a:rPr>
                      <m:t>= </m:t>
                    </m:r>
                    <m:f>
                      <m:fPr>
                        <m:ctrlPr>
                          <a:rPr lang="en-US" sz="2400" i="1" smtClean="0">
                            <a:solidFill>
                              <a:prstClr val="black"/>
                            </a:solidFill>
                            <a:latin typeface="Cambria Math"/>
                          </a:rPr>
                        </m:ctrlPr>
                      </m:fPr>
                      <m:num>
                        <m:r>
                          <m:rPr>
                            <m:nor/>
                          </m:rPr>
                          <a:rPr lang="en-US" sz="2400" dirty="0">
                            <a:solidFill>
                              <a:prstClr val="black"/>
                            </a:solidFill>
                            <a:cs typeface="Arial" pitchFamily="34" charset="0"/>
                          </a:rPr>
                          <m:t> </m:t>
                        </m:r>
                        <m:r>
                          <m:rPr>
                            <m:nor/>
                          </m:rPr>
                          <a:rPr lang="en-US" sz="2400" i="1" dirty="0">
                            <a:solidFill>
                              <a:prstClr val="black"/>
                            </a:solidFill>
                            <a:cs typeface="Arial" pitchFamily="34" charset="0"/>
                          </a:rPr>
                          <m:t>R</m:t>
                        </m:r>
                        <m:r>
                          <m:rPr>
                            <m:nor/>
                          </m:rPr>
                          <a:rPr lang="en-US" sz="1600" i="1" dirty="0">
                            <a:solidFill>
                              <a:prstClr val="black"/>
                            </a:solidFill>
                            <a:cs typeface="Arial" pitchFamily="34" charset="0"/>
                          </a:rPr>
                          <m:t>1</m:t>
                        </m:r>
                        <m:r>
                          <m:rPr>
                            <m:nor/>
                          </m:rPr>
                          <a:rPr lang="en-US" sz="1600" i="1" dirty="0" smtClean="0">
                            <a:solidFill>
                              <a:prstClr val="black"/>
                            </a:solidFill>
                            <a:cs typeface="Arial" pitchFamily="34" charset="0"/>
                          </a:rPr>
                          <m:t> </m:t>
                        </m:r>
                        <m:r>
                          <m:rPr>
                            <m:nor/>
                          </m:rPr>
                          <a:rPr lang="en-US" sz="2400" i="1" dirty="0">
                            <a:solidFill>
                              <a:prstClr val="black"/>
                            </a:solidFill>
                            <a:cs typeface="Arial" pitchFamily="34" charset="0"/>
                          </a:rPr>
                          <m:t>R</m:t>
                        </m:r>
                        <m:r>
                          <m:rPr>
                            <m:nor/>
                          </m:rPr>
                          <a:rPr lang="en-US" sz="1600" i="1" dirty="0">
                            <a:solidFill>
                              <a:prstClr val="black"/>
                            </a:solidFill>
                            <a:cs typeface="Arial" pitchFamily="34" charset="0"/>
                          </a:rPr>
                          <m:t>2</m:t>
                        </m:r>
                        <m:r>
                          <m:rPr>
                            <m:nor/>
                          </m:rPr>
                          <a:rPr lang="he-IL" sz="2400" i="1" dirty="0">
                            <a:solidFill>
                              <a:prstClr val="black"/>
                            </a:solidFill>
                          </a:rPr>
                          <m:t> </m:t>
                        </m:r>
                      </m:num>
                      <m:den>
                        <m:r>
                          <m:rPr>
                            <m:nor/>
                          </m:rPr>
                          <a:rPr lang="en-US" sz="2400" i="1" dirty="0">
                            <a:solidFill>
                              <a:prstClr val="black"/>
                            </a:solidFill>
                            <a:cs typeface="Arial" pitchFamily="34" charset="0"/>
                          </a:rPr>
                          <m:t>R</m:t>
                        </m:r>
                        <m:r>
                          <m:rPr>
                            <m:nor/>
                          </m:rPr>
                          <a:rPr lang="en-US" sz="1600" i="1" dirty="0">
                            <a:solidFill>
                              <a:prstClr val="black"/>
                            </a:solidFill>
                            <a:cs typeface="Arial" pitchFamily="34" charset="0"/>
                          </a:rPr>
                          <m:t>1 </m:t>
                        </m:r>
                        <m:r>
                          <m:rPr>
                            <m:nor/>
                          </m:rPr>
                          <a:rPr lang="en-US" sz="1600" i="1" dirty="0">
                            <a:solidFill>
                              <a:prstClr val="black"/>
                            </a:solidFill>
                            <a:cs typeface="Arial" pitchFamily="34" charset="0"/>
                          </a:rPr>
                          <m:t>+ </m:t>
                        </m:r>
                        <m:r>
                          <m:rPr>
                            <m:nor/>
                          </m:rPr>
                          <a:rPr lang="en-US" sz="2400" i="1" dirty="0">
                            <a:solidFill>
                              <a:prstClr val="black"/>
                            </a:solidFill>
                            <a:cs typeface="Arial" pitchFamily="34" charset="0"/>
                          </a:rPr>
                          <m:t>R</m:t>
                        </m:r>
                        <m:r>
                          <m:rPr>
                            <m:nor/>
                          </m:rPr>
                          <a:rPr lang="en-US" sz="1600" i="1" dirty="0">
                            <a:solidFill>
                              <a:prstClr val="black"/>
                            </a:solidFill>
                            <a:cs typeface="Arial" pitchFamily="34" charset="0"/>
                          </a:rPr>
                          <m:t>2</m:t>
                        </m:r>
                        <m:r>
                          <m:rPr>
                            <m:nor/>
                          </m:rPr>
                          <a:rPr lang="he-IL" sz="2400" i="1" dirty="0">
                            <a:solidFill>
                              <a:prstClr val="black"/>
                            </a:solidFill>
                          </a:rPr>
                          <m:t> </m:t>
                        </m:r>
                      </m:den>
                    </m:f>
                  </m:oMath>
                </a14:m>
                <a:r>
                  <a:rPr lang="en-US" sz="2000" dirty="0" smtClean="0">
                    <a:solidFill>
                      <a:prstClr val="black"/>
                    </a:solidFill>
                    <a:cs typeface="Arial" pitchFamily="34" charset="0"/>
                  </a:rPr>
                  <a:t>  or</a:t>
                </a:r>
              </a:p>
              <a:p>
                <a14:m>
                  <m:oMath xmlns:m="http://schemas.openxmlformats.org/officeDocument/2006/math">
                    <m:r>
                      <a:rPr lang="en-US" sz="2000" i="1" smtClean="0">
                        <a:solidFill>
                          <a:prstClr val="black"/>
                        </a:solidFill>
                        <a:latin typeface="Cambria Math"/>
                      </a:rPr>
                      <m:t>𝐶</m:t>
                    </m:r>
                    <m:r>
                      <a:rPr lang="en-US" sz="2000" i="1">
                        <a:solidFill>
                          <a:prstClr val="black"/>
                        </a:solidFill>
                        <a:latin typeface="Cambria Math"/>
                      </a:rPr>
                      <m:t>=</m:t>
                    </m:r>
                  </m:oMath>
                </a14:m>
                <a:r>
                  <a:rPr lang="en-US" sz="2000" dirty="0">
                    <a:solidFill>
                      <a:prstClr val="black"/>
                    </a:solidFill>
                    <a:cs typeface="Arial" pitchFamily="34" charset="0"/>
                  </a:rPr>
                  <a:t> </a:t>
                </a:r>
                <a14:m>
                  <m:oMath xmlns:m="http://schemas.openxmlformats.org/officeDocument/2006/math">
                    <m:r>
                      <m:rPr>
                        <m:nor/>
                      </m:rPr>
                      <a:rPr lang="en-US" sz="2000" i="1" dirty="0" smtClean="0">
                        <a:solidFill>
                          <a:prstClr val="black"/>
                        </a:solidFill>
                        <a:cs typeface="Arial" pitchFamily="34" charset="0"/>
                      </a:rPr>
                      <m:t>C</m:t>
                    </m:r>
                    <m:r>
                      <m:rPr>
                        <m:nor/>
                      </m:rPr>
                      <a:rPr lang="en-US" sz="2000" i="1" dirty="0">
                        <a:solidFill>
                          <a:prstClr val="black"/>
                        </a:solidFill>
                        <a:cs typeface="Arial" pitchFamily="34" charset="0"/>
                      </a:rPr>
                      <m:t>1 </m:t>
                    </m:r>
                    <m:r>
                      <m:rPr>
                        <m:nor/>
                      </m:rPr>
                      <a:rPr lang="en-US" sz="2000" i="1" dirty="0">
                        <a:solidFill>
                          <a:prstClr val="black"/>
                        </a:solidFill>
                        <a:cs typeface="Arial" pitchFamily="34" charset="0"/>
                      </a:rPr>
                      <m:t>+ </m:t>
                    </m:r>
                    <m:r>
                      <m:rPr>
                        <m:nor/>
                      </m:rPr>
                      <a:rPr lang="en-US" sz="2000" i="1" dirty="0" smtClean="0">
                        <a:solidFill>
                          <a:prstClr val="black"/>
                        </a:solidFill>
                        <a:cs typeface="Arial" pitchFamily="34" charset="0"/>
                      </a:rPr>
                      <m:t>C</m:t>
                    </m:r>
                    <m:r>
                      <m:rPr>
                        <m:nor/>
                      </m:rPr>
                      <a:rPr lang="en-US" sz="2000" i="1" dirty="0">
                        <a:solidFill>
                          <a:prstClr val="black"/>
                        </a:solidFill>
                        <a:cs typeface="Arial" pitchFamily="34" charset="0"/>
                      </a:rPr>
                      <m:t>2</m:t>
                    </m:r>
                  </m:oMath>
                </a14:m>
                <a:endParaRPr lang="he-IL" sz="2000" dirty="0">
                  <a:solidFill>
                    <a:prstClr val="black"/>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5609802" y="2791823"/>
                <a:ext cx="1872208" cy="1316194"/>
              </a:xfrm>
              <a:prstGeom prst="rect">
                <a:avLst/>
              </a:prstGeom>
              <a:blipFill rotWithShape="1">
                <a:blip r:embed="rId4"/>
                <a:stretch>
                  <a:fillRect l="-3257"/>
                </a:stretch>
              </a:blipFill>
            </p:spPr>
            <p:txBody>
              <a:bodyPr/>
              <a:lstStyle/>
              <a:p>
                <a:r>
                  <a:rPr lang="he-IL">
                    <a:noFill/>
                  </a:rPr>
                  <a:t> </a:t>
                </a:r>
              </a:p>
            </p:txBody>
          </p:sp>
        </mc:Fallback>
      </mc:AlternateContent>
      <p:sp>
        <p:nvSpPr>
          <p:cNvPr id="66" name="TextBox 65"/>
          <p:cNvSpPr txBox="1"/>
          <p:nvPr/>
        </p:nvSpPr>
        <p:spPr>
          <a:xfrm>
            <a:off x="827584" y="4509120"/>
            <a:ext cx="7632848" cy="1815882"/>
          </a:xfrm>
          <a:prstGeom prst="rect">
            <a:avLst/>
          </a:prstGeom>
          <a:noFill/>
        </p:spPr>
        <p:txBody>
          <a:bodyPr wrap="square" rtlCol="1">
            <a:spAutoFit/>
          </a:bodyPr>
          <a:lstStyle/>
          <a:p>
            <a:pPr marL="285750" indent="-285750">
              <a:buFont typeface="Arial" pitchFamily="34" charset="0"/>
              <a:buChar char="•"/>
            </a:pPr>
            <a:r>
              <a:rPr lang="en-US" sz="2800" dirty="0" smtClean="0">
                <a:solidFill>
                  <a:prstClr val="black"/>
                </a:solidFill>
                <a:cs typeface="Arial" pitchFamily="34" charset="0"/>
              </a:rPr>
              <a:t>As the distance between the nodes is longer, the resistance is bigger</a:t>
            </a:r>
          </a:p>
          <a:p>
            <a:pPr marL="285750" indent="-285750">
              <a:buFont typeface="Arial" pitchFamily="34" charset="0"/>
              <a:buChar char="•"/>
            </a:pPr>
            <a:r>
              <a:rPr lang="en-US" sz="2800" dirty="0" smtClean="0">
                <a:solidFill>
                  <a:prstClr val="black"/>
                </a:solidFill>
                <a:cs typeface="Arial" pitchFamily="34" charset="0"/>
              </a:rPr>
              <a:t>As we have more alternative paths, the resistance is less </a:t>
            </a:r>
            <a:endParaRPr lang="he-IL" sz="2800" dirty="0">
              <a:solidFill>
                <a:prstClr val="black"/>
              </a:solidFill>
              <a:cs typeface="Times New Roman"/>
            </a:endParaRPr>
          </a:p>
        </p:txBody>
      </p:sp>
    </p:spTree>
    <p:extLst>
      <p:ext uri="{BB962C8B-B14F-4D97-AF65-F5344CB8AC3E}">
        <p14:creationId xmlns:p14="http://schemas.microsoft.com/office/powerpoint/2010/main" val="3048526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59" name="Group 15"/>
          <p:cNvGrpSpPr>
            <a:grpSpLocks/>
          </p:cNvGrpSpPr>
          <p:nvPr/>
        </p:nvGrpSpPr>
        <p:grpSpPr bwMode="auto">
          <a:xfrm>
            <a:off x="1476375" y="765175"/>
            <a:ext cx="5830888" cy="4737100"/>
            <a:chOff x="930" y="482"/>
            <a:chExt cx="3673" cy="2984"/>
          </a:xfrm>
        </p:grpSpPr>
        <p:pic>
          <p:nvPicPr>
            <p:cNvPr id="57356" name="Picture 12"/>
            <p:cNvPicPr>
              <a:picLocks noChangeAspect="1" noChangeArrowheads="1"/>
            </p:cNvPicPr>
            <p:nvPr/>
          </p:nvPicPr>
          <p:blipFill>
            <a:blip r:embed="rId3" cstate="print"/>
            <a:srcRect/>
            <a:stretch>
              <a:fillRect/>
            </a:stretch>
          </p:blipFill>
          <p:spPr bwMode="auto">
            <a:xfrm>
              <a:off x="930" y="482"/>
              <a:ext cx="3629" cy="2567"/>
            </a:xfrm>
            <a:prstGeom prst="rect">
              <a:avLst/>
            </a:prstGeom>
            <a:noFill/>
          </p:spPr>
        </p:pic>
        <p:sp>
          <p:nvSpPr>
            <p:cNvPr id="57357" name="Text Box 13"/>
            <p:cNvSpPr txBox="1">
              <a:spLocks noChangeArrowheads="1"/>
            </p:cNvSpPr>
            <p:nvPr/>
          </p:nvSpPr>
          <p:spPr bwMode="auto">
            <a:xfrm>
              <a:off x="1292" y="3158"/>
              <a:ext cx="3311" cy="308"/>
            </a:xfrm>
            <a:prstGeom prst="rect">
              <a:avLst/>
            </a:prstGeom>
            <a:solidFill>
              <a:srgbClr val="FFFF99"/>
            </a:solidFill>
            <a:ln w="76200" cmpd="tri">
              <a:solidFill>
                <a:srgbClr val="FF00FF"/>
              </a:solidFill>
              <a:miter lim="800000"/>
              <a:headEnd/>
              <a:tailEnd/>
            </a:ln>
            <a:effectLst/>
          </p:spPr>
          <p:txBody>
            <a:bodyPr>
              <a:spAutoFit/>
            </a:bodyPr>
            <a:lstStyle/>
            <a:p>
              <a:pPr algn="ctr" defTabSz="863600" eaLnBrk="0" hangingPunct="0"/>
              <a:r>
                <a:rPr lang="en-US" sz="2100" b="1">
                  <a:latin typeface="Times New Roman" pitchFamily="18" charset="0"/>
                </a:rPr>
                <a:t>Dependence of maximum flow on RMSD.</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8" name="Group 10"/>
          <p:cNvGrpSpPr>
            <a:grpSpLocks/>
          </p:cNvGrpSpPr>
          <p:nvPr/>
        </p:nvGrpSpPr>
        <p:grpSpPr bwMode="auto">
          <a:xfrm>
            <a:off x="827088" y="404813"/>
            <a:ext cx="7705725" cy="5921375"/>
            <a:chOff x="521" y="255"/>
            <a:chExt cx="4854" cy="3730"/>
          </a:xfrm>
        </p:grpSpPr>
        <p:sp>
          <p:nvSpPr>
            <p:cNvPr id="58375" name="Text Box 7"/>
            <p:cNvSpPr txBox="1">
              <a:spLocks noChangeArrowheads="1"/>
            </p:cNvSpPr>
            <p:nvPr/>
          </p:nvSpPr>
          <p:spPr bwMode="auto">
            <a:xfrm>
              <a:off x="567" y="3475"/>
              <a:ext cx="4808" cy="510"/>
            </a:xfrm>
            <a:prstGeom prst="rect">
              <a:avLst/>
            </a:prstGeom>
            <a:solidFill>
              <a:srgbClr val="FFFF99"/>
            </a:solidFill>
            <a:ln w="76200" cmpd="tri">
              <a:solidFill>
                <a:srgbClr val="FF00FF"/>
              </a:solidFill>
              <a:miter lim="800000"/>
              <a:headEnd/>
              <a:tailEnd/>
            </a:ln>
            <a:effectLst/>
          </p:spPr>
          <p:txBody>
            <a:bodyPr>
              <a:spAutoFit/>
            </a:bodyPr>
            <a:lstStyle/>
            <a:p>
              <a:pPr algn="ctr" defTabSz="863600" eaLnBrk="0" hangingPunct="0"/>
              <a:r>
                <a:rPr lang="en-US" sz="2100" b="1">
                  <a:latin typeface="Times New Roman" pitchFamily="18" charset="0"/>
                </a:rPr>
                <a:t>Dependence of the part of similar structures (RMSD &lt; 3A) on maximum flow.</a:t>
              </a:r>
            </a:p>
          </p:txBody>
        </p:sp>
        <p:pic>
          <p:nvPicPr>
            <p:cNvPr id="58377" name="Picture 9" descr="Graph13_cor"/>
            <p:cNvPicPr>
              <a:picLocks noChangeAspect="1" noChangeArrowheads="1"/>
            </p:cNvPicPr>
            <p:nvPr/>
          </p:nvPicPr>
          <p:blipFill>
            <a:blip r:embed="rId3" cstate="print"/>
            <a:srcRect/>
            <a:stretch>
              <a:fillRect/>
            </a:stretch>
          </p:blipFill>
          <p:spPr bwMode="auto">
            <a:xfrm>
              <a:off x="521" y="255"/>
              <a:ext cx="4808" cy="3098"/>
            </a:xfrm>
            <a:prstGeom prst="rect">
              <a:avLst/>
            </a:prstGeom>
            <a:noFill/>
            <a:ln w="9525">
              <a:noFill/>
              <a:miter lim="800000"/>
              <a:headEnd/>
              <a:tailEnd/>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a:solidFill>
                  <a:srgbClr val="FF0000"/>
                </a:solidFill>
                <a:latin typeface="Times New Roman"/>
                <a:ea typeface="Times New Roman"/>
                <a:cs typeface="Arial"/>
              </a:rPr>
              <a:t>of weighted resistance of the edges</a:t>
            </a:r>
          </a:p>
        </p:txBody>
      </p:sp>
      <p:sp>
        <p:nvSpPr>
          <p:cNvPr id="3" name="Content Placeholder 2"/>
          <p:cNvSpPr>
            <a:spLocks noGrp="1"/>
          </p:cNvSpPr>
          <p:nvPr>
            <p:ph idx="1"/>
          </p:nvPr>
        </p:nvSpPr>
        <p:spPr>
          <a:xfrm>
            <a:off x="-37897" y="908720"/>
            <a:ext cx="8977582" cy="894250"/>
          </a:xfrm>
        </p:spPr>
        <p:txBody>
          <a:bodyPr>
            <a:noAutofit/>
          </a:bodyPr>
          <a:lstStyle/>
          <a:p>
            <a:pPr marL="0" indent="0" algn="just" rtl="0">
              <a:spcBef>
                <a:spcPts val="0"/>
              </a:spcBef>
              <a:spcAft>
                <a:spcPts val="0"/>
              </a:spcAft>
              <a:buNone/>
            </a:pPr>
            <a:r>
              <a:rPr lang="en-US" sz="3600" b="1" dirty="0" smtClean="0">
                <a:latin typeface="Arial"/>
                <a:ea typeface="Calibri"/>
                <a:cs typeface="Arial"/>
              </a:rPr>
              <a:t>But how to do it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20" y="694455"/>
            <a:ext cx="864096" cy="916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150348" y="1657681"/>
            <a:ext cx="8814140" cy="4867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47500" lnSpcReduction="20000"/>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l" rtl="0">
              <a:lnSpc>
                <a:spcPct val="150000"/>
              </a:lnSpc>
              <a:spcAft>
                <a:spcPts val="0"/>
              </a:spcAft>
              <a:buFont typeface="Arial" pitchFamily="34" charset="0"/>
              <a:buNone/>
            </a:pPr>
            <a:r>
              <a:rPr lang="en-US" sz="3800" b="1" i="1" dirty="0" smtClean="0">
                <a:solidFill>
                  <a:prstClr val="black"/>
                </a:solidFill>
                <a:latin typeface="Arial"/>
                <a:ea typeface="Calibri"/>
                <a:cs typeface="Arial"/>
              </a:rPr>
              <a:t>A possible answer:</a:t>
            </a:r>
          </a:p>
          <a:p>
            <a:pPr indent="0" algn="l" rtl="0">
              <a:lnSpc>
                <a:spcPct val="150000"/>
              </a:lnSpc>
              <a:spcAft>
                <a:spcPts val="0"/>
              </a:spcAft>
              <a:buFont typeface="Arial" pitchFamily="34" charset="0"/>
              <a:buNone/>
            </a:pPr>
            <a:r>
              <a:rPr lang="en-US" sz="3800" dirty="0" smtClean="0">
                <a:solidFill>
                  <a:prstClr val="black"/>
                </a:solidFill>
                <a:latin typeface="Arial"/>
                <a:ea typeface="Calibri"/>
                <a:cs typeface="Arial"/>
              </a:rPr>
              <a:t>The </a:t>
            </a:r>
            <a:r>
              <a:rPr lang="en-US" sz="3800" dirty="0">
                <a:solidFill>
                  <a:prstClr val="black"/>
                </a:solidFill>
                <a:latin typeface="Arial"/>
                <a:ea typeface="Calibri"/>
                <a:cs typeface="Arial"/>
              </a:rPr>
              <a:t>function may be written in a polynomial representation (i.e. Taylor series):</a:t>
            </a:r>
            <a:endParaRPr lang="en-US" sz="2900" dirty="0">
              <a:solidFill>
                <a:prstClr val="black"/>
              </a:solidFill>
              <a:ea typeface="Calibri"/>
              <a:cs typeface="Arial"/>
            </a:endParaRPr>
          </a:p>
          <a:p>
            <a:pPr marL="0" indent="0" algn="ctr" rtl="0">
              <a:lnSpc>
                <a:spcPct val="115000"/>
              </a:lnSpc>
              <a:spcAft>
                <a:spcPts val="0"/>
              </a:spcAft>
              <a:buFont typeface="Arial" pitchFamily="34" charset="0"/>
              <a:buNone/>
            </a:pPr>
            <a:r>
              <a:rPr lang="en-US" dirty="0">
                <a:solidFill>
                  <a:prstClr val="black"/>
                </a:solidFill>
                <a:latin typeface="Arial"/>
                <a:ea typeface="Calibri"/>
                <a:cs typeface="Arial"/>
              </a:rPr>
              <a:t> </a:t>
            </a:r>
            <a:r>
              <a:rPr lang="en-US" sz="6700" dirty="0" smtClean="0">
                <a:solidFill>
                  <a:prstClr val="black"/>
                </a:solidFill>
                <a:latin typeface="Arial"/>
                <a:ea typeface="Calibri"/>
                <a:cs typeface="Arial"/>
              </a:rPr>
              <a:t>R </a:t>
            </a:r>
            <a:r>
              <a:rPr lang="en-US" sz="6700" dirty="0">
                <a:solidFill>
                  <a:prstClr val="black"/>
                </a:solidFill>
                <a:latin typeface="Arial"/>
                <a:ea typeface="Calibri"/>
                <a:cs typeface="Arial"/>
              </a:rPr>
              <a:t>= a</a:t>
            </a:r>
            <a:r>
              <a:rPr lang="en-US" sz="6700" baseline="-25000" dirty="0">
                <a:solidFill>
                  <a:prstClr val="black"/>
                </a:solidFill>
                <a:latin typeface="Arial"/>
                <a:ea typeface="Calibri"/>
                <a:cs typeface="Arial"/>
              </a:rPr>
              <a:t>10</a:t>
            </a:r>
            <a:r>
              <a:rPr lang="en-US" sz="6700" dirty="0">
                <a:solidFill>
                  <a:prstClr val="black"/>
                </a:solidFill>
                <a:latin typeface="Arial"/>
                <a:ea typeface="Calibri"/>
                <a:cs typeface="Arial"/>
              </a:rPr>
              <a:t>*X + a</a:t>
            </a:r>
            <a:r>
              <a:rPr lang="en-US" sz="6700" baseline="-25000" dirty="0">
                <a:solidFill>
                  <a:prstClr val="black"/>
                </a:solidFill>
                <a:latin typeface="Arial"/>
                <a:ea typeface="Calibri"/>
                <a:cs typeface="Arial"/>
              </a:rPr>
              <a:t>11</a:t>
            </a:r>
            <a:r>
              <a:rPr lang="en-US" sz="6700" dirty="0">
                <a:solidFill>
                  <a:prstClr val="black"/>
                </a:solidFill>
                <a:latin typeface="Arial"/>
                <a:ea typeface="Calibri"/>
                <a:cs typeface="Arial"/>
              </a:rPr>
              <a:t>*Y + a</a:t>
            </a:r>
            <a:r>
              <a:rPr lang="en-US" sz="6700" baseline="-25000" dirty="0">
                <a:solidFill>
                  <a:prstClr val="black"/>
                </a:solidFill>
                <a:latin typeface="Arial"/>
                <a:ea typeface="Calibri"/>
                <a:cs typeface="Arial"/>
              </a:rPr>
              <a:t>20</a:t>
            </a:r>
            <a:r>
              <a:rPr lang="en-US" sz="6700" dirty="0">
                <a:solidFill>
                  <a:prstClr val="black"/>
                </a:solidFill>
                <a:latin typeface="Arial"/>
                <a:ea typeface="Calibri"/>
                <a:cs typeface="Arial"/>
              </a:rPr>
              <a:t>*X</a:t>
            </a:r>
            <a:r>
              <a:rPr lang="en-US" sz="6700" baseline="30000" dirty="0">
                <a:solidFill>
                  <a:prstClr val="black"/>
                </a:solidFill>
                <a:latin typeface="Arial"/>
                <a:ea typeface="Calibri"/>
                <a:cs typeface="Arial"/>
              </a:rPr>
              <a:t>2</a:t>
            </a:r>
            <a:r>
              <a:rPr lang="en-US" sz="6700" dirty="0">
                <a:solidFill>
                  <a:prstClr val="black"/>
                </a:solidFill>
                <a:latin typeface="Arial"/>
                <a:ea typeface="Calibri"/>
                <a:cs typeface="Arial"/>
              </a:rPr>
              <a:t> + a</a:t>
            </a:r>
            <a:r>
              <a:rPr lang="en-US" sz="6700" baseline="-25000" dirty="0">
                <a:solidFill>
                  <a:prstClr val="black"/>
                </a:solidFill>
                <a:latin typeface="Arial"/>
                <a:ea typeface="Calibri"/>
                <a:cs typeface="Arial"/>
              </a:rPr>
              <a:t>21</a:t>
            </a:r>
            <a:r>
              <a:rPr lang="en-US" sz="6700" dirty="0">
                <a:solidFill>
                  <a:prstClr val="black"/>
                </a:solidFill>
                <a:latin typeface="Arial"/>
                <a:ea typeface="Calibri"/>
                <a:cs typeface="Arial"/>
              </a:rPr>
              <a:t>*X*Y </a:t>
            </a:r>
            <a:r>
              <a:rPr lang="en-US" sz="6700" dirty="0" smtClean="0">
                <a:solidFill>
                  <a:prstClr val="black"/>
                </a:solidFill>
                <a:latin typeface="Arial"/>
                <a:ea typeface="Calibri"/>
                <a:cs typeface="Arial"/>
              </a:rPr>
              <a:t>+</a:t>
            </a:r>
          </a:p>
          <a:p>
            <a:pPr marL="0" indent="0" algn="ctr" rtl="0">
              <a:lnSpc>
                <a:spcPct val="115000"/>
              </a:lnSpc>
              <a:spcAft>
                <a:spcPts val="0"/>
              </a:spcAft>
              <a:buFont typeface="Arial" pitchFamily="34" charset="0"/>
              <a:buNone/>
            </a:pPr>
            <a:r>
              <a:rPr lang="en-US" sz="6700" dirty="0" smtClean="0">
                <a:solidFill>
                  <a:prstClr val="black"/>
                </a:solidFill>
                <a:latin typeface="Arial"/>
                <a:ea typeface="Calibri"/>
                <a:cs typeface="Arial"/>
              </a:rPr>
              <a:t> </a:t>
            </a:r>
            <a:r>
              <a:rPr lang="en-US" sz="6700" dirty="0">
                <a:solidFill>
                  <a:prstClr val="black"/>
                </a:solidFill>
                <a:latin typeface="Arial"/>
                <a:ea typeface="Calibri"/>
                <a:cs typeface="Arial"/>
              </a:rPr>
              <a:t>a</a:t>
            </a:r>
            <a:r>
              <a:rPr lang="en-US" sz="6700" baseline="-25000" dirty="0">
                <a:solidFill>
                  <a:prstClr val="black"/>
                </a:solidFill>
                <a:latin typeface="Arial"/>
                <a:ea typeface="Calibri"/>
                <a:cs typeface="Arial"/>
              </a:rPr>
              <a:t>22</a:t>
            </a:r>
            <a:r>
              <a:rPr lang="en-US" sz="6700" dirty="0">
                <a:solidFill>
                  <a:prstClr val="black"/>
                </a:solidFill>
                <a:latin typeface="Arial"/>
                <a:ea typeface="Calibri"/>
                <a:cs typeface="Arial"/>
              </a:rPr>
              <a:t>*Y</a:t>
            </a:r>
            <a:r>
              <a:rPr lang="en-US" sz="6700" baseline="30000" dirty="0">
                <a:solidFill>
                  <a:prstClr val="black"/>
                </a:solidFill>
                <a:latin typeface="Arial"/>
                <a:ea typeface="Calibri"/>
                <a:cs typeface="Arial"/>
              </a:rPr>
              <a:t>2</a:t>
            </a:r>
            <a:r>
              <a:rPr lang="en-US" sz="6700" dirty="0">
                <a:solidFill>
                  <a:prstClr val="black"/>
                </a:solidFill>
                <a:latin typeface="Arial"/>
                <a:ea typeface="Calibri"/>
                <a:cs typeface="Arial"/>
              </a:rPr>
              <a:t> +…+ a</a:t>
            </a:r>
            <a:r>
              <a:rPr lang="en-US" sz="6700" baseline="-25000" dirty="0">
                <a:solidFill>
                  <a:prstClr val="black"/>
                </a:solidFill>
                <a:latin typeface="Arial"/>
                <a:ea typeface="Calibri"/>
                <a:cs typeface="Arial"/>
              </a:rPr>
              <a:t>k0</a:t>
            </a:r>
            <a:r>
              <a:rPr lang="en-US" sz="6700" dirty="0">
                <a:solidFill>
                  <a:prstClr val="black"/>
                </a:solidFill>
                <a:latin typeface="Arial"/>
                <a:ea typeface="Calibri"/>
                <a:cs typeface="Arial"/>
              </a:rPr>
              <a:t>*</a:t>
            </a:r>
            <a:r>
              <a:rPr lang="en-US" sz="6700" dirty="0" err="1">
                <a:solidFill>
                  <a:prstClr val="black"/>
                </a:solidFill>
                <a:latin typeface="Arial"/>
                <a:ea typeface="Calibri"/>
                <a:cs typeface="Arial"/>
              </a:rPr>
              <a:t>X</a:t>
            </a:r>
            <a:r>
              <a:rPr lang="en-US" sz="6700" baseline="30000" dirty="0" err="1">
                <a:solidFill>
                  <a:prstClr val="black"/>
                </a:solidFill>
                <a:latin typeface="Arial"/>
                <a:ea typeface="Calibri"/>
                <a:cs typeface="Arial"/>
              </a:rPr>
              <a:t>k</a:t>
            </a:r>
            <a:r>
              <a:rPr lang="en-US" sz="6700" dirty="0">
                <a:solidFill>
                  <a:prstClr val="black"/>
                </a:solidFill>
                <a:latin typeface="Arial"/>
                <a:ea typeface="Calibri"/>
                <a:cs typeface="Arial"/>
              </a:rPr>
              <a:t> + a</a:t>
            </a:r>
            <a:r>
              <a:rPr lang="en-US" sz="6700" baseline="-25000" dirty="0">
                <a:solidFill>
                  <a:prstClr val="black"/>
                </a:solidFill>
                <a:latin typeface="Arial"/>
                <a:ea typeface="Calibri"/>
                <a:cs typeface="Arial"/>
              </a:rPr>
              <a:t>k1</a:t>
            </a:r>
            <a:r>
              <a:rPr lang="en-US" sz="6700" dirty="0">
                <a:solidFill>
                  <a:prstClr val="black"/>
                </a:solidFill>
                <a:latin typeface="Arial"/>
                <a:ea typeface="Calibri"/>
                <a:cs typeface="Arial"/>
              </a:rPr>
              <a:t>X</a:t>
            </a:r>
            <a:r>
              <a:rPr lang="en-US" sz="6700" baseline="30000" dirty="0">
                <a:solidFill>
                  <a:prstClr val="black"/>
                </a:solidFill>
                <a:latin typeface="Arial"/>
                <a:ea typeface="Calibri"/>
                <a:cs typeface="Arial"/>
              </a:rPr>
              <a:t>k-1</a:t>
            </a:r>
            <a:r>
              <a:rPr lang="en-US" sz="6700" dirty="0">
                <a:solidFill>
                  <a:prstClr val="black"/>
                </a:solidFill>
                <a:latin typeface="Arial"/>
                <a:ea typeface="Calibri"/>
                <a:cs typeface="Arial"/>
              </a:rPr>
              <a:t>*Y + … + </a:t>
            </a:r>
            <a:endParaRPr lang="en-US" sz="6700" dirty="0" smtClean="0">
              <a:solidFill>
                <a:prstClr val="black"/>
              </a:solidFill>
              <a:latin typeface="Arial"/>
              <a:ea typeface="Calibri"/>
              <a:cs typeface="Arial"/>
            </a:endParaRPr>
          </a:p>
          <a:p>
            <a:pPr marL="0" indent="0" algn="ctr" rtl="0">
              <a:lnSpc>
                <a:spcPct val="115000"/>
              </a:lnSpc>
              <a:spcAft>
                <a:spcPts val="0"/>
              </a:spcAft>
              <a:buFont typeface="Arial" pitchFamily="34" charset="0"/>
              <a:buNone/>
            </a:pPr>
            <a:r>
              <a:rPr lang="en-US" sz="6700" dirty="0" smtClean="0">
                <a:solidFill>
                  <a:prstClr val="black"/>
                </a:solidFill>
                <a:latin typeface="Arial"/>
                <a:ea typeface="Calibri"/>
                <a:cs typeface="Arial"/>
              </a:rPr>
              <a:t>a</a:t>
            </a:r>
            <a:r>
              <a:rPr lang="en-US" sz="6700" baseline="-25000" dirty="0" smtClean="0">
                <a:solidFill>
                  <a:prstClr val="black"/>
                </a:solidFill>
                <a:latin typeface="Arial"/>
                <a:ea typeface="Calibri"/>
                <a:cs typeface="Arial"/>
              </a:rPr>
              <a:t>kk-1</a:t>
            </a:r>
            <a:r>
              <a:rPr lang="en-US" sz="6700" dirty="0" smtClean="0">
                <a:solidFill>
                  <a:prstClr val="black"/>
                </a:solidFill>
                <a:latin typeface="Arial"/>
                <a:ea typeface="Calibri"/>
                <a:cs typeface="Arial"/>
              </a:rPr>
              <a:t>*X*Y</a:t>
            </a:r>
            <a:r>
              <a:rPr lang="en-US" sz="6700" baseline="30000" dirty="0" smtClean="0">
                <a:solidFill>
                  <a:prstClr val="black"/>
                </a:solidFill>
                <a:latin typeface="Arial"/>
                <a:ea typeface="Calibri"/>
                <a:cs typeface="Arial"/>
              </a:rPr>
              <a:t>k-1</a:t>
            </a:r>
            <a:r>
              <a:rPr lang="en-US" sz="6700" dirty="0" smtClean="0">
                <a:solidFill>
                  <a:prstClr val="black"/>
                </a:solidFill>
                <a:latin typeface="Arial"/>
                <a:ea typeface="Calibri"/>
                <a:cs typeface="Arial"/>
              </a:rPr>
              <a:t> </a:t>
            </a:r>
            <a:r>
              <a:rPr lang="en-US" sz="6700" dirty="0">
                <a:solidFill>
                  <a:prstClr val="black"/>
                </a:solidFill>
                <a:latin typeface="Arial"/>
                <a:ea typeface="Calibri"/>
                <a:cs typeface="Arial"/>
              </a:rPr>
              <a:t>+ </a:t>
            </a:r>
            <a:r>
              <a:rPr lang="en-US" sz="6700" dirty="0" err="1">
                <a:solidFill>
                  <a:prstClr val="black"/>
                </a:solidFill>
                <a:latin typeface="Arial"/>
                <a:ea typeface="Calibri"/>
                <a:cs typeface="Arial"/>
              </a:rPr>
              <a:t>a</a:t>
            </a:r>
            <a:r>
              <a:rPr lang="en-US" sz="6700" baseline="-25000" dirty="0" err="1">
                <a:solidFill>
                  <a:prstClr val="black"/>
                </a:solidFill>
                <a:latin typeface="Arial"/>
                <a:ea typeface="Calibri"/>
                <a:cs typeface="Arial"/>
              </a:rPr>
              <a:t>kk</a:t>
            </a:r>
            <a:r>
              <a:rPr lang="en-US" sz="6700" dirty="0">
                <a:solidFill>
                  <a:prstClr val="black"/>
                </a:solidFill>
                <a:latin typeface="Arial"/>
                <a:ea typeface="Calibri"/>
                <a:cs typeface="Arial"/>
              </a:rPr>
              <a:t>* </a:t>
            </a:r>
            <a:r>
              <a:rPr lang="en-US" sz="6700" dirty="0" err="1">
                <a:solidFill>
                  <a:prstClr val="black"/>
                </a:solidFill>
                <a:latin typeface="Arial"/>
                <a:ea typeface="Calibri"/>
                <a:cs typeface="Arial"/>
              </a:rPr>
              <a:t>Y</a:t>
            </a:r>
            <a:r>
              <a:rPr lang="en-US" sz="6700" baseline="30000" dirty="0" err="1">
                <a:solidFill>
                  <a:prstClr val="black"/>
                </a:solidFill>
                <a:latin typeface="Arial"/>
                <a:ea typeface="Calibri"/>
                <a:cs typeface="Arial"/>
              </a:rPr>
              <a:t>k</a:t>
            </a:r>
            <a:r>
              <a:rPr lang="en-US" sz="6700" dirty="0">
                <a:solidFill>
                  <a:prstClr val="black"/>
                </a:solidFill>
                <a:latin typeface="Arial"/>
                <a:ea typeface="Calibri"/>
                <a:cs typeface="Arial"/>
              </a:rPr>
              <a:t> = RMSD,</a:t>
            </a:r>
            <a:endParaRPr lang="en-US" sz="3800" dirty="0">
              <a:solidFill>
                <a:prstClr val="black"/>
              </a:solidFill>
              <a:ea typeface="Calibri"/>
              <a:cs typeface="Arial"/>
            </a:endParaRPr>
          </a:p>
          <a:p>
            <a:pPr marL="0" indent="0" algn="l" rtl="0">
              <a:lnSpc>
                <a:spcPct val="115000"/>
              </a:lnSpc>
              <a:spcAft>
                <a:spcPts val="0"/>
              </a:spcAft>
              <a:buFont typeface="Arial" pitchFamily="34" charset="0"/>
              <a:buNone/>
            </a:pPr>
            <a:r>
              <a:rPr lang="en-US" dirty="0">
                <a:solidFill>
                  <a:prstClr val="black"/>
                </a:solidFill>
                <a:latin typeface="Arial"/>
                <a:ea typeface="Calibri"/>
                <a:cs typeface="Arial"/>
              </a:rPr>
              <a:t> </a:t>
            </a:r>
            <a:endParaRPr lang="en-US" sz="2400" dirty="0">
              <a:solidFill>
                <a:prstClr val="black"/>
              </a:solidFill>
              <a:ea typeface="Calibri"/>
              <a:cs typeface="Arial"/>
            </a:endParaRPr>
          </a:p>
          <a:p>
            <a:pPr marL="0" indent="0" algn="l" rtl="0">
              <a:lnSpc>
                <a:spcPct val="115000"/>
              </a:lnSpc>
              <a:spcAft>
                <a:spcPts val="0"/>
              </a:spcAft>
              <a:buFont typeface="Arial" pitchFamily="34" charset="0"/>
              <a:buNone/>
            </a:pPr>
            <a:r>
              <a:rPr lang="en-US" sz="4200" b="1" dirty="0" smtClean="0">
                <a:solidFill>
                  <a:prstClr val="black"/>
                </a:solidFill>
                <a:latin typeface="Arial"/>
                <a:ea typeface="Calibri"/>
                <a:cs typeface="Arial"/>
              </a:rPr>
              <a:t>R</a:t>
            </a:r>
            <a:r>
              <a:rPr lang="en-US" sz="4200" dirty="0" smtClean="0">
                <a:solidFill>
                  <a:prstClr val="black"/>
                </a:solidFill>
                <a:latin typeface="Arial"/>
                <a:ea typeface="Calibri"/>
                <a:cs typeface="Arial"/>
              </a:rPr>
              <a:t> </a:t>
            </a:r>
            <a:r>
              <a:rPr lang="en-US" sz="4200" dirty="0">
                <a:solidFill>
                  <a:prstClr val="black"/>
                </a:solidFill>
                <a:latin typeface="Arial"/>
                <a:ea typeface="Calibri"/>
                <a:cs typeface="Arial"/>
              </a:rPr>
              <a:t>denotes resistance, </a:t>
            </a:r>
            <a:endParaRPr lang="en-US" sz="3400" dirty="0">
              <a:solidFill>
                <a:prstClr val="black"/>
              </a:solidFill>
              <a:ea typeface="Calibri"/>
              <a:cs typeface="Arial"/>
            </a:endParaRPr>
          </a:p>
          <a:p>
            <a:pPr marL="0" indent="0" algn="l" rtl="0">
              <a:lnSpc>
                <a:spcPct val="115000"/>
              </a:lnSpc>
              <a:spcAft>
                <a:spcPts val="0"/>
              </a:spcAft>
              <a:buFont typeface="Arial" pitchFamily="34" charset="0"/>
              <a:buNone/>
            </a:pPr>
            <a:r>
              <a:rPr lang="en-US" sz="4200" b="1" dirty="0">
                <a:solidFill>
                  <a:prstClr val="black"/>
                </a:solidFill>
                <a:latin typeface="Arial"/>
                <a:ea typeface="Calibri"/>
                <a:cs typeface="Arial"/>
              </a:rPr>
              <a:t>X</a:t>
            </a:r>
            <a:r>
              <a:rPr lang="en-US" sz="4200" dirty="0">
                <a:solidFill>
                  <a:prstClr val="black"/>
                </a:solidFill>
                <a:latin typeface="Arial"/>
                <a:ea typeface="Calibri"/>
                <a:cs typeface="Arial"/>
              </a:rPr>
              <a:t> </a:t>
            </a:r>
            <a:r>
              <a:rPr lang="en-US" sz="4200" dirty="0" smtClean="0">
                <a:solidFill>
                  <a:prstClr val="black"/>
                </a:solidFill>
                <a:latin typeface="Arial"/>
                <a:ea typeface="Calibri"/>
                <a:cs typeface="Arial"/>
              </a:rPr>
              <a:t>denotes </a:t>
            </a:r>
            <a:r>
              <a:rPr lang="en-US" sz="4200" dirty="0">
                <a:solidFill>
                  <a:prstClr val="black"/>
                </a:solidFill>
                <a:latin typeface="Arial"/>
                <a:ea typeface="Calibri"/>
                <a:cs typeface="Arial"/>
              </a:rPr>
              <a:t>amount (proportion) of mismatches in 20 amino acid fragments correspondent to nodes,  </a:t>
            </a:r>
            <a:endParaRPr lang="en-US" sz="3400" dirty="0">
              <a:solidFill>
                <a:prstClr val="black"/>
              </a:solidFill>
              <a:ea typeface="Calibri"/>
              <a:cs typeface="Arial"/>
            </a:endParaRPr>
          </a:p>
          <a:p>
            <a:pPr marL="0" indent="0" algn="l" rtl="0">
              <a:lnSpc>
                <a:spcPct val="115000"/>
              </a:lnSpc>
              <a:spcAft>
                <a:spcPts val="0"/>
              </a:spcAft>
              <a:buFont typeface="Arial" pitchFamily="34" charset="0"/>
              <a:buNone/>
            </a:pPr>
            <a:r>
              <a:rPr lang="en-US" sz="4200" b="1" dirty="0">
                <a:solidFill>
                  <a:prstClr val="black"/>
                </a:solidFill>
                <a:latin typeface="Arial"/>
                <a:ea typeface="Calibri"/>
                <a:cs typeface="Arial"/>
              </a:rPr>
              <a:t>Y</a:t>
            </a:r>
            <a:r>
              <a:rPr lang="en-US" sz="4200" dirty="0">
                <a:solidFill>
                  <a:prstClr val="black"/>
                </a:solidFill>
                <a:latin typeface="Arial"/>
                <a:ea typeface="Calibri"/>
                <a:cs typeface="Arial"/>
              </a:rPr>
              <a:t> </a:t>
            </a:r>
            <a:r>
              <a:rPr lang="en-US" sz="4200" dirty="0" smtClean="0">
                <a:solidFill>
                  <a:prstClr val="black"/>
                </a:solidFill>
                <a:latin typeface="Arial"/>
                <a:ea typeface="Calibri"/>
                <a:cs typeface="Arial"/>
              </a:rPr>
              <a:t>denotes </a:t>
            </a:r>
            <a:r>
              <a:rPr lang="en-US" sz="4200" dirty="0">
                <a:solidFill>
                  <a:prstClr val="black"/>
                </a:solidFill>
                <a:latin typeface="Arial"/>
                <a:ea typeface="Calibri"/>
                <a:cs typeface="Arial"/>
              </a:rPr>
              <a:t>amount of mismatches (proportion) in correspondent adjacent sequences, </a:t>
            </a:r>
            <a:endParaRPr lang="en-US" sz="3400" dirty="0">
              <a:solidFill>
                <a:prstClr val="black"/>
              </a:solidFill>
              <a:ea typeface="Calibri"/>
              <a:cs typeface="Arial"/>
            </a:endParaRPr>
          </a:p>
          <a:p>
            <a:pPr marL="0" indent="0" algn="l" rtl="0">
              <a:lnSpc>
                <a:spcPct val="115000"/>
              </a:lnSpc>
              <a:spcAft>
                <a:spcPts val="0"/>
              </a:spcAft>
              <a:buFont typeface="Arial" pitchFamily="34" charset="0"/>
              <a:buNone/>
            </a:pPr>
            <a:r>
              <a:rPr lang="en-US" sz="4200" b="1" dirty="0" err="1" smtClean="0">
                <a:solidFill>
                  <a:prstClr val="black"/>
                </a:solidFill>
                <a:latin typeface="Arial"/>
                <a:ea typeface="Calibri"/>
                <a:cs typeface="Arial"/>
              </a:rPr>
              <a:t>a</a:t>
            </a:r>
            <a:r>
              <a:rPr lang="en-US" sz="4200" b="1" baseline="-25000" dirty="0" err="1" smtClean="0">
                <a:solidFill>
                  <a:prstClr val="black"/>
                </a:solidFill>
                <a:latin typeface="Arial"/>
                <a:ea typeface="Calibri"/>
                <a:cs typeface="Arial"/>
              </a:rPr>
              <a:t>ij</a:t>
            </a:r>
            <a:r>
              <a:rPr lang="en-US" sz="4200" dirty="0" smtClean="0">
                <a:solidFill>
                  <a:prstClr val="black"/>
                </a:solidFill>
                <a:latin typeface="Arial"/>
                <a:ea typeface="Calibri"/>
                <a:cs typeface="Arial"/>
              </a:rPr>
              <a:t> denote </a:t>
            </a:r>
            <a:r>
              <a:rPr lang="en-US" sz="4200" dirty="0">
                <a:solidFill>
                  <a:prstClr val="black"/>
                </a:solidFill>
                <a:latin typeface="Arial"/>
                <a:ea typeface="Calibri"/>
                <a:cs typeface="Arial"/>
              </a:rPr>
              <a:t>polynomial (Taylor) coefficients (that we should find</a:t>
            </a:r>
            <a:r>
              <a:rPr lang="en-US" sz="4200" dirty="0" smtClean="0">
                <a:solidFill>
                  <a:prstClr val="black"/>
                </a:solidFill>
                <a:latin typeface="Arial"/>
                <a:ea typeface="Calibri"/>
                <a:cs typeface="Arial"/>
              </a:rPr>
              <a:t>).</a:t>
            </a:r>
            <a:endParaRPr lang="en-US" sz="3400" dirty="0">
              <a:solidFill>
                <a:prstClr val="black"/>
              </a:solidFill>
              <a:ea typeface="Calibri"/>
              <a:cs typeface="Arial"/>
            </a:endParaRPr>
          </a:p>
        </p:txBody>
      </p:sp>
    </p:spTree>
    <p:extLst>
      <p:ext uri="{BB962C8B-B14F-4D97-AF65-F5344CB8AC3E}">
        <p14:creationId xmlns:p14="http://schemas.microsoft.com/office/powerpoint/2010/main" val="3599891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a:solidFill>
                  <a:srgbClr val="FF0000"/>
                </a:solidFill>
                <a:latin typeface="Times New Roman"/>
                <a:ea typeface="Times New Roman"/>
                <a:cs typeface="Arial"/>
              </a:rPr>
              <a:t>of weighted resistance of the edges</a:t>
            </a:r>
          </a:p>
        </p:txBody>
      </p:sp>
      <p:sp>
        <p:nvSpPr>
          <p:cNvPr id="6" name="Rectangle 5"/>
          <p:cNvSpPr/>
          <p:nvPr/>
        </p:nvSpPr>
        <p:spPr>
          <a:xfrm>
            <a:off x="145706" y="764704"/>
            <a:ext cx="8870078" cy="2082750"/>
          </a:xfrm>
          <a:prstGeom prst="rect">
            <a:avLst/>
          </a:prstGeom>
        </p:spPr>
        <p:txBody>
          <a:bodyPr wrap="square">
            <a:spAutoFit/>
          </a:bodyPr>
          <a:lstStyle/>
          <a:p>
            <a:pPr>
              <a:lnSpc>
                <a:spcPct val="115000"/>
              </a:lnSpc>
              <a:spcAft>
                <a:spcPts val="0"/>
              </a:spcAft>
            </a:pPr>
            <a:r>
              <a:rPr lang="en-US" sz="3200" dirty="0" smtClean="0">
                <a:solidFill>
                  <a:prstClr val="black"/>
                </a:solidFill>
                <a:latin typeface="Arial"/>
                <a:ea typeface="Calibri"/>
                <a:cs typeface="Arial"/>
              </a:rPr>
              <a:t>The polynomial </a:t>
            </a:r>
            <a:r>
              <a:rPr lang="en-US" sz="3200" dirty="0">
                <a:solidFill>
                  <a:prstClr val="black"/>
                </a:solidFill>
                <a:latin typeface="Arial"/>
                <a:ea typeface="Calibri"/>
                <a:cs typeface="Arial"/>
              </a:rPr>
              <a:t>(Taylor) </a:t>
            </a:r>
            <a:r>
              <a:rPr lang="en-US" sz="3200" dirty="0" smtClean="0">
                <a:solidFill>
                  <a:prstClr val="black"/>
                </a:solidFill>
                <a:latin typeface="Arial"/>
                <a:ea typeface="Calibri"/>
                <a:cs typeface="Arial"/>
              </a:rPr>
              <a:t>coefficients can be extracted from training data by using </a:t>
            </a:r>
            <a:r>
              <a:rPr lang="en-US" sz="3200" dirty="0">
                <a:solidFill>
                  <a:prstClr val="black"/>
                </a:solidFill>
                <a:cs typeface="Arial" pitchFamily="34" charset="0"/>
              </a:rPr>
              <a:t>linear regression model with least-squares </a:t>
            </a:r>
            <a:r>
              <a:rPr lang="en-US" sz="3200" dirty="0" smtClean="0">
                <a:solidFill>
                  <a:prstClr val="black"/>
                </a:solidFill>
                <a:cs typeface="Arial" pitchFamily="34" charset="0"/>
              </a:rPr>
              <a:t>estimation:</a:t>
            </a:r>
            <a:endParaRPr lang="en-US" sz="3200" dirty="0">
              <a:solidFill>
                <a:prstClr val="black"/>
              </a:solidFill>
              <a:latin typeface="Calibri"/>
              <a:ea typeface="Calibri"/>
              <a:cs typeface="Arial"/>
            </a:endParaRPr>
          </a:p>
          <a:p>
            <a:pPr>
              <a:lnSpc>
                <a:spcPct val="115000"/>
              </a:lnSpc>
              <a:spcAft>
                <a:spcPts val="0"/>
              </a:spcAft>
            </a:pPr>
            <a:endParaRPr lang="he-IL" dirty="0">
              <a:solidFill>
                <a:prstClr val="black"/>
              </a:solidFill>
            </a:endParaRPr>
          </a:p>
        </p:txBody>
      </p:sp>
      <mc:AlternateContent xmlns:mc="http://schemas.openxmlformats.org/markup-compatibility/2006" xmlns:a14="http://schemas.microsoft.com/office/drawing/2010/main">
        <mc:Choice Requires="a14">
          <p:sp>
            <p:nvSpPr>
              <p:cNvPr id="7" name="Rectangle 6"/>
              <p:cNvSpPr/>
              <p:nvPr/>
            </p:nvSpPr>
            <p:spPr>
              <a:xfrm>
                <a:off x="323528" y="2564904"/>
                <a:ext cx="8411842" cy="40704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nary>
                        <m:naryPr>
                          <m:chr m:val="∑"/>
                          <m:limLoc m:val="undOvr"/>
                          <m:ctrlPr>
                            <a:rPr lang="en-US" sz="2800" i="1">
                              <a:solidFill>
                                <a:prstClr val="black"/>
                              </a:solidFill>
                              <a:latin typeface="Cambria Math"/>
                            </a:rPr>
                          </m:ctrlPr>
                        </m:naryPr>
                        <m:sub>
                          <m:r>
                            <a:rPr lang="en-US" sz="2800" i="1">
                              <a:solidFill>
                                <a:prstClr val="black"/>
                              </a:solidFill>
                              <a:latin typeface="Cambria Math"/>
                            </a:rPr>
                            <m:t>𝑖</m:t>
                          </m:r>
                          <m:r>
                            <a:rPr lang="en-US" sz="2800" i="1">
                              <a:solidFill>
                                <a:prstClr val="black"/>
                              </a:solidFill>
                              <a:latin typeface="Cambria Math"/>
                            </a:rPr>
                            <m:t>=</m:t>
                          </m:r>
                          <m:r>
                            <a:rPr lang="en-US" sz="2800" i="1">
                              <a:solidFill>
                                <a:prstClr val="black"/>
                              </a:solidFill>
                              <a:latin typeface="Cambria Math"/>
                            </a:rPr>
                            <m:t>1</m:t>
                          </m:r>
                        </m:sub>
                        <m:sup>
                          <m:r>
                            <a:rPr lang="en-US" sz="2800" i="1">
                              <a:solidFill>
                                <a:prstClr val="black"/>
                              </a:solidFill>
                              <a:latin typeface="Cambria Math"/>
                            </a:rPr>
                            <m:t>𝑛</m:t>
                          </m:r>
                        </m:sup>
                        <m:e>
                          <m:nary>
                            <m:naryPr>
                              <m:chr m:val="∑"/>
                              <m:limLoc m:val="undOvr"/>
                              <m:ctrlPr>
                                <a:rPr lang="en-US" sz="2800" i="1">
                                  <a:solidFill>
                                    <a:prstClr val="black"/>
                                  </a:solidFill>
                                  <a:latin typeface="Cambria Math"/>
                                </a:rPr>
                              </m:ctrlPr>
                            </m:naryPr>
                            <m:sub>
                              <m:r>
                                <a:rPr lang="en-US" sz="2800" i="1">
                                  <a:solidFill>
                                    <a:prstClr val="black"/>
                                  </a:solidFill>
                                  <a:latin typeface="Cambria Math"/>
                                </a:rPr>
                                <m:t>𝑘</m:t>
                              </m:r>
                              <m:r>
                                <a:rPr lang="en-US" sz="2800" i="1">
                                  <a:solidFill>
                                    <a:prstClr val="black"/>
                                  </a:solidFill>
                                  <a:latin typeface="Cambria Math"/>
                                </a:rPr>
                                <m:t>=</m:t>
                              </m:r>
                              <m:r>
                                <a:rPr lang="en-US" sz="2800" i="1">
                                  <a:solidFill>
                                    <a:prstClr val="black"/>
                                  </a:solidFill>
                                  <a:latin typeface="Cambria Math"/>
                                </a:rPr>
                                <m:t>1</m:t>
                              </m:r>
                            </m:sub>
                            <m:sup>
                              <m:r>
                                <a:rPr lang="en-US" sz="2800" i="1">
                                  <a:solidFill>
                                    <a:prstClr val="black"/>
                                  </a:solidFill>
                                  <a:latin typeface="Cambria Math"/>
                                </a:rPr>
                                <m:t>𝑝</m:t>
                              </m:r>
                            </m:sup>
                            <m:e>
                              <m:sSub>
                                <m:sSubPr>
                                  <m:ctrlPr>
                                    <a:rPr lang="en-US" sz="2800" i="1">
                                      <a:solidFill>
                                        <a:prstClr val="black"/>
                                      </a:solidFill>
                                      <a:latin typeface="Cambria Math"/>
                                    </a:rPr>
                                  </m:ctrlPr>
                                </m:sSubPr>
                                <m:e>
                                  <m:r>
                                    <a:rPr lang="en-US" sz="2800" i="1">
                                      <a:solidFill>
                                        <a:prstClr val="black"/>
                                      </a:solidFill>
                                      <a:latin typeface="Cambria Math"/>
                                    </a:rPr>
                                    <m:t>𝑋</m:t>
                                  </m:r>
                                </m:e>
                                <m:sub>
                                  <m:r>
                                    <a:rPr lang="en-US" sz="2800" i="1">
                                      <a:solidFill>
                                        <a:prstClr val="black"/>
                                      </a:solidFill>
                                      <a:latin typeface="Cambria Math"/>
                                    </a:rPr>
                                    <m:t>𝑖𝑗</m:t>
                                  </m:r>
                                </m:sub>
                              </m:sSub>
                              <m:sSub>
                                <m:sSubPr>
                                  <m:ctrlPr>
                                    <a:rPr lang="en-US" sz="2800" i="1">
                                      <a:solidFill>
                                        <a:prstClr val="black"/>
                                      </a:solidFill>
                                      <a:latin typeface="Cambria Math"/>
                                    </a:rPr>
                                  </m:ctrlPr>
                                </m:sSubPr>
                                <m:e>
                                  <m:r>
                                    <a:rPr lang="en-US" sz="2800" i="1">
                                      <a:solidFill>
                                        <a:prstClr val="black"/>
                                      </a:solidFill>
                                      <a:latin typeface="Cambria Math"/>
                                    </a:rPr>
                                    <m:t>𝑋</m:t>
                                  </m:r>
                                </m:e>
                                <m:sub>
                                  <m:r>
                                    <a:rPr lang="en-US" sz="2800" i="1">
                                      <a:solidFill>
                                        <a:prstClr val="black"/>
                                      </a:solidFill>
                                      <a:latin typeface="Cambria Math"/>
                                    </a:rPr>
                                    <m:t>𝑖𝑘</m:t>
                                  </m:r>
                                </m:sub>
                              </m:sSub>
                              <m:sSub>
                                <m:sSubPr>
                                  <m:ctrlPr>
                                    <a:rPr lang="en-US" sz="2800" i="1">
                                      <a:solidFill>
                                        <a:prstClr val="black"/>
                                      </a:solidFill>
                                      <a:latin typeface="Cambria Math"/>
                                    </a:rPr>
                                  </m:ctrlPr>
                                </m:sSubPr>
                                <m:e>
                                  <m:r>
                                    <a:rPr lang="en-US" sz="2800" i="1">
                                      <a:solidFill>
                                        <a:prstClr val="black"/>
                                      </a:solidFill>
                                      <a:latin typeface="Cambria Math"/>
                                    </a:rPr>
                                    <m:t>𝛽</m:t>
                                  </m:r>
                                </m:e>
                                <m:sub>
                                  <m:r>
                                    <a:rPr lang="en-US" sz="2800" i="1">
                                      <a:solidFill>
                                        <a:prstClr val="black"/>
                                      </a:solidFill>
                                      <a:latin typeface="Cambria Math"/>
                                    </a:rPr>
                                    <m:t>𝑘</m:t>
                                  </m:r>
                                </m:sub>
                              </m:sSub>
                              <m:r>
                                <a:rPr lang="en-US" sz="2800" i="1">
                                  <a:solidFill>
                                    <a:prstClr val="black"/>
                                  </a:solidFill>
                                  <a:latin typeface="Cambria Math"/>
                                </a:rPr>
                                <m:t>=</m:t>
                              </m:r>
                              <m:nary>
                                <m:naryPr>
                                  <m:chr m:val="∑"/>
                                  <m:limLoc m:val="undOvr"/>
                                  <m:ctrlPr>
                                    <a:rPr lang="en-US" sz="2800" i="1">
                                      <a:solidFill>
                                        <a:prstClr val="black"/>
                                      </a:solidFill>
                                      <a:latin typeface="Cambria Math"/>
                                    </a:rPr>
                                  </m:ctrlPr>
                                </m:naryPr>
                                <m:sub>
                                  <m:r>
                                    <a:rPr lang="en-US" sz="2800" i="1">
                                      <a:solidFill>
                                        <a:prstClr val="black"/>
                                      </a:solidFill>
                                      <a:latin typeface="Cambria Math"/>
                                    </a:rPr>
                                    <m:t>𝑖</m:t>
                                  </m:r>
                                  <m:r>
                                    <a:rPr lang="en-US" sz="2800" i="1">
                                      <a:solidFill>
                                        <a:prstClr val="black"/>
                                      </a:solidFill>
                                      <a:latin typeface="Cambria Math"/>
                                    </a:rPr>
                                    <m:t>=</m:t>
                                  </m:r>
                                  <m:r>
                                    <a:rPr lang="en-US" sz="2800" i="1">
                                      <a:solidFill>
                                        <a:prstClr val="black"/>
                                      </a:solidFill>
                                      <a:latin typeface="Cambria Math"/>
                                    </a:rPr>
                                    <m:t>1</m:t>
                                  </m:r>
                                </m:sub>
                                <m:sup>
                                  <m:r>
                                    <a:rPr lang="en-US" sz="2800" i="1">
                                      <a:solidFill>
                                        <a:prstClr val="black"/>
                                      </a:solidFill>
                                      <a:latin typeface="Cambria Math"/>
                                    </a:rPr>
                                    <m:t>𝑛</m:t>
                                  </m:r>
                                </m:sup>
                                <m:e>
                                  <m:sSub>
                                    <m:sSubPr>
                                      <m:ctrlPr>
                                        <a:rPr lang="en-US" sz="2800" i="1">
                                          <a:solidFill>
                                            <a:prstClr val="black"/>
                                          </a:solidFill>
                                          <a:latin typeface="Cambria Math"/>
                                        </a:rPr>
                                      </m:ctrlPr>
                                    </m:sSubPr>
                                    <m:e>
                                      <m:r>
                                        <a:rPr lang="en-US" sz="2800" i="1">
                                          <a:solidFill>
                                            <a:prstClr val="black"/>
                                          </a:solidFill>
                                          <a:latin typeface="Cambria Math"/>
                                        </a:rPr>
                                        <m:t>𝑋</m:t>
                                      </m:r>
                                    </m:e>
                                    <m:sub>
                                      <m:r>
                                        <a:rPr lang="en-US" sz="2800" i="1">
                                          <a:solidFill>
                                            <a:prstClr val="black"/>
                                          </a:solidFill>
                                          <a:latin typeface="Cambria Math"/>
                                        </a:rPr>
                                        <m:t>𝑖𝑗</m:t>
                                      </m:r>
                                    </m:sub>
                                  </m:sSub>
                                  <m:sSub>
                                    <m:sSubPr>
                                      <m:ctrlPr>
                                        <a:rPr lang="en-US" sz="2800" i="1">
                                          <a:solidFill>
                                            <a:prstClr val="black"/>
                                          </a:solidFill>
                                          <a:latin typeface="Cambria Math"/>
                                        </a:rPr>
                                      </m:ctrlPr>
                                    </m:sSubPr>
                                    <m:e>
                                      <m:r>
                                        <a:rPr lang="en-US" sz="2800" i="1">
                                          <a:solidFill>
                                            <a:prstClr val="black"/>
                                          </a:solidFill>
                                          <a:latin typeface="Cambria Math"/>
                                        </a:rPr>
                                        <m:t>𝑦</m:t>
                                      </m:r>
                                    </m:e>
                                    <m:sub>
                                      <m:r>
                                        <a:rPr lang="en-US" sz="2800" i="1">
                                          <a:solidFill>
                                            <a:prstClr val="black"/>
                                          </a:solidFill>
                                          <a:latin typeface="Cambria Math"/>
                                        </a:rPr>
                                        <m:t>𝑖</m:t>
                                      </m:r>
                                    </m:sub>
                                  </m:sSub>
                                  <m:r>
                                    <a:rPr lang="en-US" sz="2800" i="1">
                                      <a:solidFill>
                                        <a:prstClr val="black"/>
                                      </a:solidFill>
                                      <a:latin typeface="Cambria Math"/>
                                    </a:rPr>
                                    <m:t>,            </m:t>
                                  </m:r>
                                  <m:r>
                                    <a:rPr lang="en-US" sz="2800" i="1">
                                      <a:solidFill>
                                        <a:prstClr val="black"/>
                                      </a:solidFill>
                                      <a:latin typeface="Cambria Math"/>
                                    </a:rPr>
                                    <m:t>𝑗</m:t>
                                  </m:r>
                                  <m:r>
                                    <a:rPr lang="en-US" sz="2800" i="1">
                                      <a:solidFill>
                                        <a:prstClr val="black"/>
                                      </a:solidFill>
                                      <a:latin typeface="Cambria Math"/>
                                    </a:rPr>
                                    <m:t>=</m:t>
                                  </m:r>
                                  <m:r>
                                    <a:rPr lang="en-US" sz="2800" i="1">
                                      <a:solidFill>
                                        <a:prstClr val="black"/>
                                      </a:solidFill>
                                      <a:latin typeface="Cambria Math"/>
                                    </a:rPr>
                                    <m:t>1</m:t>
                                  </m:r>
                                  <m:r>
                                    <a:rPr lang="en-US" sz="2800" i="1">
                                      <a:solidFill>
                                        <a:prstClr val="black"/>
                                      </a:solidFill>
                                      <a:latin typeface="Cambria Math"/>
                                    </a:rPr>
                                    <m:t>,…,</m:t>
                                  </m:r>
                                  <m:r>
                                    <a:rPr lang="en-US" sz="2800" i="1">
                                      <a:solidFill>
                                        <a:prstClr val="black"/>
                                      </a:solidFill>
                                      <a:latin typeface="Cambria Math"/>
                                    </a:rPr>
                                    <m:t>𝑝</m:t>
                                  </m:r>
                                </m:e>
                              </m:nary>
                            </m:e>
                          </m:nary>
                        </m:e>
                      </m:nary>
                    </m:oMath>
                  </m:oMathPara>
                </a14:m>
                <a:endParaRPr lang="en-US" sz="2800" dirty="0">
                  <a:solidFill>
                    <a:prstClr val="black"/>
                  </a:solidFill>
                  <a:cs typeface="Arial" pitchFamily="34" charset="0"/>
                </a:endParaRPr>
              </a:p>
              <a:p>
                <a:pPr algn="ctr"/>
                <a:r>
                  <a:rPr lang="en-US" sz="2800" dirty="0" smtClean="0">
                    <a:solidFill>
                      <a:prstClr val="black"/>
                    </a:solidFill>
                    <a:cs typeface="Arial" pitchFamily="34" charset="0"/>
                  </a:rPr>
                  <a:t>Or </a:t>
                </a:r>
                <a:r>
                  <a:rPr lang="en-US" sz="2800" dirty="0">
                    <a:solidFill>
                      <a:prstClr val="black"/>
                    </a:solidFill>
                    <a:cs typeface="Arial" pitchFamily="34" charset="0"/>
                  </a:rPr>
                  <a:t>in matrix notation, the normal equations are written as:</a:t>
                </a:r>
              </a:p>
              <a:p>
                <a:pPr algn="ctr"/>
                <a14:m>
                  <m:oMathPara xmlns:m="http://schemas.openxmlformats.org/officeDocument/2006/math">
                    <m:oMathParaPr>
                      <m:jc m:val="centerGroup"/>
                    </m:oMathParaPr>
                    <m:oMath xmlns:m="http://schemas.openxmlformats.org/officeDocument/2006/math">
                      <m:d>
                        <m:dPr>
                          <m:ctrlPr>
                            <a:rPr lang="en-US" sz="2800" i="1">
                              <a:solidFill>
                                <a:prstClr val="black"/>
                              </a:solidFill>
                              <a:latin typeface="Cambria Math"/>
                            </a:rPr>
                          </m:ctrlPr>
                        </m:dPr>
                        <m:e>
                          <m:sSup>
                            <m:sSupPr>
                              <m:ctrlPr>
                                <a:rPr lang="en-US" sz="2800" i="1">
                                  <a:solidFill>
                                    <a:prstClr val="black"/>
                                  </a:solidFill>
                                  <a:latin typeface="Cambria Math"/>
                                </a:rPr>
                              </m:ctrlPr>
                            </m:sSupPr>
                            <m:e>
                              <m:r>
                                <a:rPr lang="en-US" sz="2800" i="1">
                                  <a:solidFill>
                                    <a:prstClr val="black"/>
                                  </a:solidFill>
                                  <a:latin typeface="Cambria Math"/>
                                </a:rPr>
                                <m:t>𝑋</m:t>
                              </m:r>
                            </m:e>
                            <m:sup>
                              <m:r>
                                <a:rPr lang="en-US" sz="2800" i="1">
                                  <a:solidFill>
                                    <a:prstClr val="black"/>
                                  </a:solidFill>
                                  <a:latin typeface="Cambria Math"/>
                                </a:rPr>
                                <m:t>𝑇</m:t>
                              </m:r>
                            </m:sup>
                          </m:sSup>
                          <m:r>
                            <a:rPr lang="en-US" sz="2800" i="1">
                              <a:solidFill>
                                <a:prstClr val="black"/>
                              </a:solidFill>
                              <a:latin typeface="Cambria Math"/>
                            </a:rPr>
                            <m:t>𝑋</m:t>
                          </m:r>
                        </m:e>
                      </m:d>
                      <m:r>
                        <a:rPr lang="en-US" sz="2800" i="1">
                          <a:solidFill>
                            <a:prstClr val="black"/>
                          </a:solidFill>
                          <a:latin typeface="Cambria Math"/>
                        </a:rPr>
                        <m:t>𝛽</m:t>
                      </m:r>
                      <m:r>
                        <a:rPr lang="en-US" sz="2800" i="1">
                          <a:solidFill>
                            <a:prstClr val="black"/>
                          </a:solidFill>
                          <a:latin typeface="Cambria Math"/>
                        </a:rPr>
                        <m:t>=</m:t>
                      </m:r>
                      <m:sSup>
                        <m:sSupPr>
                          <m:ctrlPr>
                            <a:rPr lang="en-US" sz="2800" i="1">
                              <a:solidFill>
                                <a:prstClr val="black"/>
                              </a:solidFill>
                              <a:latin typeface="Cambria Math"/>
                            </a:rPr>
                          </m:ctrlPr>
                        </m:sSupPr>
                        <m:e>
                          <m:r>
                            <a:rPr lang="en-US" sz="2800" i="1">
                              <a:solidFill>
                                <a:prstClr val="black"/>
                              </a:solidFill>
                              <a:latin typeface="Cambria Math"/>
                            </a:rPr>
                            <m:t>𝑋</m:t>
                          </m:r>
                        </m:e>
                        <m:sup>
                          <m:r>
                            <a:rPr lang="en-US" sz="2800" i="1">
                              <a:solidFill>
                                <a:prstClr val="black"/>
                              </a:solidFill>
                              <a:latin typeface="Cambria Math"/>
                            </a:rPr>
                            <m:t>𝑇</m:t>
                          </m:r>
                        </m:sup>
                      </m:sSup>
                      <m:r>
                        <a:rPr lang="en-US" sz="2800" i="1">
                          <a:solidFill>
                            <a:prstClr val="black"/>
                          </a:solidFill>
                          <a:latin typeface="Cambria Math"/>
                        </a:rPr>
                        <m:t>𝑌</m:t>
                      </m:r>
                    </m:oMath>
                  </m:oMathPara>
                </a14:m>
                <a:endParaRPr lang="en-US" sz="2800" dirty="0">
                  <a:solidFill>
                    <a:prstClr val="black"/>
                  </a:solidFill>
                  <a:cs typeface="Arial" pitchFamily="34" charset="0"/>
                </a:endParaRPr>
              </a:p>
              <a:p>
                <a:pPr algn="ctr"/>
                <a:r>
                  <a:rPr lang="en-US" sz="2800" dirty="0">
                    <a:solidFill>
                      <a:prstClr val="black"/>
                    </a:solidFill>
                    <a:cs typeface="Arial" pitchFamily="34" charset="0"/>
                  </a:rPr>
                  <a:t> </a:t>
                </a:r>
              </a:p>
              <a:p>
                <a:pPr algn="ctr"/>
                <a:r>
                  <a:rPr lang="en-US" sz="2800" dirty="0">
                    <a:solidFill>
                      <a:prstClr val="black"/>
                    </a:solidFill>
                    <a:cs typeface="Arial" pitchFamily="34" charset="0"/>
                  </a:rPr>
                  <a:t>And the solution is:</a:t>
                </a:r>
              </a:p>
              <a:p>
                <a:pPr algn="ct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rPr>
                        <m:t>𝛽</m:t>
                      </m:r>
                      <m:r>
                        <a:rPr lang="en-US" sz="2800" i="1">
                          <a:solidFill>
                            <a:prstClr val="black"/>
                          </a:solidFill>
                          <a:latin typeface="Cambria Math"/>
                        </a:rPr>
                        <m:t>=</m:t>
                      </m:r>
                      <m:sSup>
                        <m:sSupPr>
                          <m:ctrlPr>
                            <a:rPr lang="en-US" sz="2800" i="1">
                              <a:solidFill>
                                <a:prstClr val="black"/>
                              </a:solidFill>
                              <a:latin typeface="Cambria Math"/>
                            </a:rPr>
                          </m:ctrlPr>
                        </m:sSupPr>
                        <m:e>
                          <m:d>
                            <m:dPr>
                              <m:ctrlPr>
                                <a:rPr lang="en-US" sz="2800" i="1">
                                  <a:solidFill>
                                    <a:prstClr val="black"/>
                                  </a:solidFill>
                                  <a:latin typeface="Cambria Math"/>
                                </a:rPr>
                              </m:ctrlPr>
                            </m:dPr>
                            <m:e>
                              <m:sSup>
                                <m:sSupPr>
                                  <m:ctrlPr>
                                    <a:rPr lang="en-US" sz="2800" i="1">
                                      <a:solidFill>
                                        <a:prstClr val="black"/>
                                      </a:solidFill>
                                      <a:latin typeface="Cambria Math"/>
                                    </a:rPr>
                                  </m:ctrlPr>
                                </m:sSupPr>
                                <m:e>
                                  <m:r>
                                    <a:rPr lang="en-US" sz="2800" i="1">
                                      <a:solidFill>
                                        <a:prstClr val="black"/>
                                      </a:solidFill>
                                      <a:latin typeface="Cambria Math"/>
                                    </a:rPr>
                                    <m:t>𝑋</m:t>
                                  </m:r>
                                </m:e>
                                <m:sup>
                                  <m:r>
                                    <a:rPr lang="en-US" sz="2800" i="1">
                                      <a:solidFill>
                                        <a:prstClr val="black"/>
                                      </a:solidFill>
                                      <a:latin typeface="Cambria Math"/>
                                    </a:rPr>
                                    <m:t>𝑇</m:t>
                                  </m:r>
                                </m:sup>
                              </m:sSup>
                              <m:r>
                                <a:rPr lang="en-US" sz="2800" i="1">
                                  <a:solidFill>
                                    <a:prstClr val="black"/>
                                  </a:solidFill>
                                  <a:latin typeface="Cambria Math"/>
                                </a:rPr>
                                <m:t>𝑋</m:t>
                              </m:r>
                            </m:e>
                          </m:d>
                        </m:e>
                        <m:sup>
                          <m:r>
                            <a:rPr lang="en-US" sz="2800" i="1">
                              <a:solidFill>
                                <a:prstClr val="black"/>
                              </a:solidFill>
                              <a:latin typeface="Cambria Math"/>
                            </a:rPr>
                            <m:t>−</m:t>
                          </m:r>
                          <m:r>
                            <a:rPr lang="en-US" sz="2800" i="1">
                              <a:solidFill>
                                <a:prstClr val="black"/>
                              </a:solidFill>
                              <a:latin typeface="Cambria Math"/>
                            </a:rPr>
                            <m:t>1</m:t>
                          </m:r>
                        </m:sup>
                      </m:sSup>
                      <m:sSup>
                        <m:sSupPr>
                          <m:ctrlPr>
                            <a:rPr lang="en-US" sz="2800" i="1">
                              <a:solidFill>
                                <a:prstClr val="black"/>
                              </a:solidFill>
                              <a:latin typeface="Cambria Math"/>
                            </a:rPr>
                          </m:ctrlPr>
                        </m:sSupPr>
                        <m:e>
                          <m:r>
                            <a:rPr lang="en-US" sz="2800" i="1">
                              <a:solidFill>
                                <a:prstClr val="black"/>
                              </a:solidFill>
                              <a:latin typeface="Cambria Math"/>
                            </a:rPr>
                            <m:t>𝑋</m:t>
                          </m:r>
                        </m:e>
                        <m:sup>
                          <m:r>
                            <a:rPr lang="en-US" sz="2800" i="1">
                              <a:solidFill>
                                <a:prstClr val="black"/>
                              </a:solidFill>
                              <a:latin typeface="Cambria Math"/>
                            </a:rPr>
                            <m:t>𝑇</m:t>
                          </m:r>
                        </m:sup>
                      </m:sSup>
                      <m:r>
                        <a:rPr lang="en-US" sz="2800" i="1">
                          <a:solidFill>
                            <a:prstClr val="black"/>
                          </a:solidFill>
                          <a:latin typeface="Cambria Math"/>
                        </a:rPr>
                        <m:t>𝑌</m:t>
                      </m:r>
                    </m:oMath>
                  </m:oMathPara>
                </a14:m>
                <a:endParaRPr lang="en-US" sz="2800" dirty="0">
                  <a:solidFill>
                    <a:prstClr val="black"/>
                  </a:solidFill>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23528" y="2564904"/>
                <a:ext cx="8411842" cy="4070410"/>
              </a:xfrm>
              <a:prstGeom prst="rect">
                <a:avLst/>
              </a:prstGeom>
              <a:blipFill rotWithShape="1">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198197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a:solidFill>
                  <a:srgbClr val="FF0000"/>
                </a:solidFill>
                <a:latin typeface="Times New Roman"/>
                <a:ea typeface="Times New Roman"/>
                <a:cs typeface="Arial"/>
              </a:rPr>
              <a:t>of weighted resistance of the edges</a:t>
            </a:r>
          </a:p>
        </p:txBody>
      </p:sp>
      <p:sp>
        <p:nvSpPr>
          <p:cNvPr id="6" name="Rectangle 5"/>
          <p:cNvSpPr/>
          <p:nvPr/>
        </p:nvSpPr>
        <p:spPr>
          <a:xfrm>
            <a:off x="0" y="764703"/>
            <a:ext cx="9036496" cy="3844129"/>
          </a:xfrm>
          <a:prstGeom prst="rect">
            <a:avLst/>
          </a:prstGeom>
        </p:spPr>
        <p:txBody>
          <a:bodyPr wrap="square">
            <a:spAutoFit/>
          </a:bodyPr>
          <a:lstStyle/>
          <a:p>
            <a:pPr>
              <a:lnSpc>
                <a:spcPct val="115000"/>
              </a:lnSpc>
              <a:spcAft>
                <a:spcPts val="0"/>
              </a:spcAft>
            </a:pPr>
            <a:r>
              <a:rPr lang="en-US" sz="3200" dirty="0" smtClean="0">
                <a:solidFill>
                  <a:prstClr val="black"/>
                </a:solidFill>
                <a:latin typeface="Arial"/>
                <a:ea typeface="Calibri"/>
                <a:cs typeface="Arial"/>
              </a:rPr>
              <a:t>The are two types of the training data:</a:t>
            </a:r>
          </a:p>
          <a:p>
            <a:pPr marL="514350" indent="-514350">
              <a:lnSpc>
                <a:spcPct val="115000"/>
              </a:lnSpc>
              <a:spcAft>
                <a:spcPts val="0"/>
              </a:spcAft>
              <a:buFontTx/>
              <a:buAutoNum type="arabicPeriod"/>
            </a:pPr>
            <a:r>
              <a:rPr lang="en-US" sz="2800" dirty="0" smtClean="0">
                <a:solidFill>
                  <a:prstClr val="black"/>
                </a:solidFill>
                <a:latin typeface="Arial"/>
                <a:ea typeface="Calibri"/>
                <a:cs typeface="Arial"/>
              </a:rPr>
              <a:t>The first made on the basis of Astral database:</a:t>
            </a:r>
          </a:p>
          <a:p>
            <a:pPr>
              <a:lnSpc>
                <a:spcPct val="115000"/>
              </a:lnSpc>
              <a:spcAft>
                <a:spcPts val="0"/>
              </a:spcAft>
            </a:pPr>
            <a:r>
              <a:rPr lang="en-US" sz="1600" dirty="0">
                <a:solidFill>
                  <a:prstClr val="black"/>
                </a:solidFill>
                <a:latin typeface="Courier New" panose="02070309020205020404" pitchFamily="49" charset="0"/>
                <a:ea typeface="Calibri"/>
                <a:cs typeface="Courier New" panose="02070309020205020404" pitchFamily="49" charset="0"/>
              </a:rPr>
              <a:t>$NODE1 NODE2             SEQUENCES                         X Y_R_L RMSD</a:t>
            </a:r>
          </a:p>
          <a:p>
            <a:pPr>
              <a:lnSpc>
                <a:spcPct val="115000"/>
              </a:lnSpc>
              <a:spcAft>
                <a:spcPts val="0"/>
              </a:spcAft>
            </a:pPr>
            <a:r>
              <a:rPr lang="en-US" sz="1600" dirty="0" smtClean="0">
                <a:solidFill>
                  <a:prstClr val="black"/>
                </a:solidFill>
                <a:latin typeface="Courier New" panose="02070309020205020404" pitchFamily="49" charset="0"/>
                <a:ea typeface="Calibri"/>
                <a:cs typeface="Courier New" panose="02070309020205020404" pitchFamily="49" charset="0"/>
              </a:rPr>
              <a:t>&gt;20 </a:t>
            </a:r>
            <a:r>
              <a:rPr lang="en-US" sz="1600" dirty="0">
                <a:solidFill>
                  <a:prstClr val="black"/>
                </a:solidFill>
                <a:latin typeface="Courier New" panose="02070309020205020404" pitchFamily="49" charset="0"/>
                <a:ea typeface="Calibri"/>
                <a:cs typeface="Courier New" panose="02070309020205020404" pitchFamily="49" charset="0"/>
              </a:rPr>
              <a:t>6 24 $ERVASHPLLKPIFPSDLTET$ $RRVAAHPDLRPIFPDDLTET$ 15 9 4 0.278518</a:t>
            </a:r>
          </a:p>
          <a:p>
            <a:pPr>
              <a:lnSpc>
                <a:spcPct val="115000"/>
              </a:lnSpc>
              <a:spcAft>
                <a:spcPts val="0"/>
              </a:spcAft>
            </a:pPr>
            <a:r>
              <a:rPr lang="en-US" sz="1600" dirty="0" smtClean="0">
                <a:solidFill>
                  <a:prstClr val="black"/>
                </a:solidFill>
                <a:latin typeface="Courier New" panose="02070309020205020404" pitchFamily="49" charset="0"/>
                <a:ea typeface="Calibri"/>
                <a:cs typeface="Courier New" panose="02070309020205020404" pitchFamily="49" charset="0"/>
              </a:rPr>
              <a:t>&gt;21 </a:t>
            </a:r>
            <a:r>
              <a:rPr lang="en-US" sz="1600" dirty="0">
                <a:solidFill>
                  <a:prstClr val="black"/>
                </a:solidFill>
                <a:latin typeface="Courier New" panose="02070309020205020404" pitchFamily="49" charset="0"/>
                <a:ea typeface="Calibri"/>
                <a:cs typeface="Courier New" panose="02070309020205020404" pitchFamily="49" charset="0"/>
              </a:rPr>
              <a:t>6 25 $RVASHPLLKPIFPSDLTETA$ $RVAAHPDLRPIFPDDLTETA$ 16 9 4 0.276372</a:t>
            </a:r>
          </a:p>
          <a:p>
            <a:pPr>
              <a:lnSpc>
                <a:spcPct val="115000"/>
              </a:lnSpc>
              <a:spcAft>
                <a:spcPts val="0"/>
              </a:spcAft>
            </a:pPr>
            <a:r>
              <a:rPr lang="en-US" sz="1600" dirty="0" smtClean="0">
                <a:solidFill>
                  <a:prstClr val="black"/>
                </a:solidFill>
                <a:latin typeface="Courier New" panose="02070309020205020404" pitchFamily="49" charset="0"/>
                <a:ea typeface="Calibri"/>
                <a:cs typeface="Courier New" panose="02070309020205020404" pitchFamily="49" charset="0"/>
              </a:rPr>
              <a:t>&gt;22 </a:t>
            </a:r>
            <a:r>
              <a:rPr lang="en-US" sz="1600" dirty="0">
                <a:solidFill>
                  <a:prstClr val="black"/>
                </a:solidFill>
                <a:latin typeface="Courier New" panose="02070309020205020404" pitchFamily="49" charset="0"/>
                <a:ea typeface="Calibri"/>
                <a:cs typeface="Courier New" panose="02070309020205020404" pitchFamily="49" charset="0"/>
              </a:rPr>
              <a:t>6 26 $VASHPLLKPIFPSDLTETAR$ $VAAHPDLRPIFPDDLTETAH$ 15 10 5 </a:t>
            </a:r>
            <a:r>
              <a:rPr lang="en-US" sz="1600" dirty="0" smtClean="0">
                <a:solidFill>
                  <a:prstClr val="black"/>
                </a:solidFill>
                <a:latin typeface="Courier New" panose="02070309020205020404" pitchFamily="49" charset="0"/>
                <a:ea typeface="Calibri"/>
                <a:cs typeface="Courier New" panose="02070309020205020404" pitchFamily="49" charset="0"/>
              </a:rPr>
              <a:t>0.278619</a:t>
            </a:r>
          </a:p>
          <a:p>
            <a:pPr>
              <a:lnSpc>
                <a:spcPct val="115000"/>
              </a:lnSpc>
              <a:spcAft>
                <a:spcPts val="0"/>
              </a:spcAft>
            </a:pPr>
            <a:r>
              <a:rPr lang="en-US" sz="1600" dirty="0" smtClean="0">
                <a:solidFill>
                  <a:prstClr val="black"/>
                </a:solidFill>
                <a:latin typeface="Courier New" panose="02070309020205020404" pitchFamily="49" charset="0"/>
                <a:ea typeface="Calibri"/>
                <a:cs typeface="Courier New" panose="02070309020205020404" pitchFamily="49" charset="0"/>
              </a:rPr>
              <a:t>...</a:t>
            </a:r>
          </a:p>
          <a:p>
            <a:pPr>
              <a:lnSpc>
                <a:spcPct val="115000"/>
              </a:lnSpc>
              <a:spcAft>
                <a:spcPts val="0"/>
              </a:spcAft>
            </a:pPr>
            <a:endParaRPr lang="en-US" sz="1600" dirty="0">
              <a:solidFill>
                <a:prstClr val="black"/>
              </a:solidFill>
              <a:latin typeface="Courier New" panose="02070309020205020404" pitchFamily="49" charset="0"/>
              <a:ea typeface="Calibri"/>
              <a:cs typeface="Courier New" panose="02070309020205020404" pitchFamily="49" charset="0"/>
            </a:endParaRPr>
          </a:p>
          <a:p>
            <a:pPr>
              <a:lnSpc>
                <a:spcPct val="115000"/>
              </a:lnSpc>
              <a:spcAft>
                <a:spcPts val="0"/>
              </a:spcAft>
            </a:pPr>
            <a:r>
              <a:rPr lang="en-US" sz="2800" dirty="0" smtClean="0">
                <a:solidFill>
                  <a:prstClr val="black"/>
                </a:solidFill>
                <a:latin typeface="Arial"/>
                <a:ea typeface="Calibri"/>
                <a:cs typeface="Arial"/>
              </a:rPr>
              <a:t>2. The second is a set of networks containing some nodes with known structure</a:t>
            </a:r>
          </a:p>
        </p:txBody>
      </p:sp>
      <p:pic>
        <p:nvPicPr>
          <p:cNvPr id="5" name="Picture 4"/>
          <p:cNvPicPr/>
          <p:nvPr/>
        </p:nvPicPr>
        <p:blipFill>
          <a:blip r:embed="rId3"/>
          <a:stretch>
            <a:fillRect/>
          </a:stretch>
        </p:blipFill>
        <p:spPr>
          <a:xfrm>
            <a:off x="4518248" y="4077072"/>
            <a:ext cx="4518248" cy="2664296"/>
          </a:xfrm>
          <a:prstGeom prst="rect">
            <a:avLst/>
          </a:prstGeom>
        </p:spPr>
      </p:pic>
      <p:pic>
        <p:nvPicPr>
          <p:cNvPr id="8" name="Picture 7"/>
          <p:cNvPicPr/>
          <p:nvPr/>
        </p:nvPicPr>
        <p:blipFill>
          <a:blip r:embed="rId4"/>
          <a:stretch>
            <a:fillRect/>
          </a:stretch>
        </p:blipFill>
        <p:spPr>
          <a:xfrm>
            <a:off x="134572" y="4600200"/>
            <a:ext cx="4221404" cy="2208130"/>
          </a:xfrm>
          <a:prstGeom prst="rect">
            <a:avLst/>
          </a:prstGeom>
        </p:spPr>
      </p:pic>
    </p:spTree>
    <p:extLst>
      <p:ext uri="{BB962C8B-B14F-4D97-AF65-F5344CB8AC3E}">
        <p14:creationId xmlns:p14="http://schemas.microsoft.com/office/powerpoint/2010/main" val="532952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755650" y="404813"/>
            <a:ext cx="7488238" cy="6191250"/>
          </a:xfrm>
          <a:prstGeom prst="rect">
            <a:avLst/>
          </a:prstGeom>
          <a:noFill/>
          <a:ln w="9525">
            <a:noFill/>
            <a:miter lim="800000"/>
            <a:headEnd/>
            <a:tailEnd/>
          </a:ln>
          <a:effectLst/>
        </p:spPr>
        <p:txBody>
          <a:bodyPr>
            <a:spAutoFit/>
          </a:bodyPr>
          <a:lstStyle/>
          <a:p>
            <a:pPr algn="ctr"/>
            <a:r>
              <a:rPr lang="en-US" sz="2800"/>
              <a:t>Application 2: Detection of the protein module structure</a:t>
            </a:r>
          </a:p>
          <a:p>
            <a:pPr algn="ctr"/>
            <a:endParaRPr lang="en-US" sz="3200"/>
          </a:p>
          <a:p>
            <a:pPr algn="ctr"/>
            <a:r>
              <a:rPr lang="cs-CZ" sz="2800"/>
              <a:t>Every fragment is tagged (protein, species)</a:t>
            </a:r>
          </a:p>
          <a:p>
            <a:pPr algn="ctr"/>
            <a:endParaRPr lang="cs-CZ" sz="2800"/>
          </a:p>
          <a:p>
            <a:pPr algn="ctr"/>
            <a:r>
              <a:rPr lang="cs-CZ" sz="2800"/>
              <a:t>It is also uniquely located in it´s family network.</a:t>
            </a:r>
          </a:p>
          <a:p>
            <a:pPr algn="ctr"/>
            <a:r>
              <a:rPr lang="cs-CZ" sz="3200"/>
              <a:t> </a:t>
            </a:r>
          </a:p>
          <a:p>
            <a:pPr algn="ctr"/>
            <a:r>
              <a:rPr lang="cs-CZ" sz="2800"/>
              <a:t>The </a:t>
            </a:r>
            <a:r>
              <a:rPr lang="cs-CZ" sz="2800">
                <a:solidFill>
                  <a:srgbClr val="FF0066"/>
                </a:solidFill>
              </a:rPr>
              <a:t>size of the network</a:t>
            </a:r>
            <a:r>
              <a:rPr lang="cs-CZ" sz="2800"/>
              <a:t> says</a:t>
            </a:r>
          </a:p>
          <a:p>
            <a:pPr algn="ctr"/>
            <a:r>
              <a:rPr lang="cs-CZ" sz="2800"/>
              <a:t>how many relatives the fragment has</a:t>
            </a:r>
          </a:p>
          <a:p>
            <a:pPr algn="ctr"/>
            <a:endParaRPr lang="cs-CZ" sz="2800"/>
          </a:p>
          <a:p>
            <a:pPr algn="ctr"/>
            <a:r>
              <a:rPr lang="cs-CZ" sz="2800"/>
              <a:t>Thus, one can take a sequence </a:t>
            </a:r>
          </a:p>
          <a:p>
            <a:pPr algn="ctr"/>
            <a:r>
              <a:rPr lang="cs-CZ" sz="2800"/>
              <a:t>and for all fragments of it </a:t>
            </a:r>
          </a:p>
          <a:p>
            <a:pPr algn="ctr"/>
            <a:r>
              <a:rPr lang="cs-CZ" sz="2800">
                <a:solidFill>
                  <a:srgbClr val="FF0066"/>
                </a:solidFill>
              </a:rPr>
              <a:t>find their networks and plot the sizes</a:t>
            </a:r>
            <a:endParaRPr lang="cs-CZ" sz="28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5"/>
          <p:cNvSpPr>
            <a:spLocks noChangeArrowheads="1"/>
          </p:cNvSpPr>
          <p:nvPr/>
        </p:nvSpPr>
        <p:spPr bwMode="auto">
          <a:xfrm>
            <a:off x="0" y="1614488"/>
            <a:ext cx="9144000" cy="0"/>
          </a:xfrm>
          <a:prstGeom prst="rect">
            <a:avLst/>
          </a:prstGeom>
          <a:noFill/>
          <a:ln w="9525">
            <a:noFill/>
            <a:miter lim="800000"/>
            <a:headEnd/>
            <a:tailEnd/>
          </a:ln>
          <a:effectLst/>
        </p:spPr>
        <p:txBody>
          <a:bodyPr wrap="none" anchor="ctr">
            <a:spAutoFit/>
          </a:bodyPr>
          <a:lstStyle/>
          <a:p>
            <a:endParaRPr lang="he-IL"/>
          </a:p>
        </p:txBody>
      </p:sp>
      <p:pic>
        <p:nvPicPr>
          <p:cNvPr id="37892" name="Picture 4" descr="Figure2A"/>
          <p:cNvPicPr>
            <a:picLocks noChangeAspect="1" noChangeArrowheads="1"/>
          </p:cNvPicPr>
          <p:nvPr/>
        </p:nvPicPr>
        <p:blipFill>
          <a:blip r:embed="rId3" cstate="print"/>
          <a:srcRect/>
          <a:stretch>
            <a:fillRect/>
          </a:stretch>
        </p:blipFill>
        <p:spPr bwMode="auto">
          <a:xfrm>
            <a:off x="1187450" y="2349500"/>
            <a:ext cx="6264275" cy="4311650"/>
          </a:xfrm>
          <a:prstGeom prst="rect">
            <a:avLst/>
          </a:prstGeom>
          <a:noFill/>
        </p:spPr>
      </p:pic>
      <p:sp>
        <p:nvSpPr>
          <p:cNvPr id="37895" name="Text Box 7"/>
          <p:cNvSpPr txBox="1">
            <a:spLocks noChangeArrowheads="1"/>
          </p:cNvSpPr>
          <p:nvPr/>
        </p:nvSpPr>
        <p:spPr bwMode="auto">
          <a:xfrm>
            <a:off x="1547813" y="692150"/>
            <a:ext cx="6045200" cy="1800225"/>
          </a:xfrm>
          <a:prstGeom prst="rect">
            <a:avLst/>
          </a:prstGeom>
          <a:noFill/>
          <a:ln w="9525">
            <a:noFill/>
            <a:miter lim="800000"/>
            <a:headEnd/>
            <a:tailEnd/>
          </a:ln>
          <a:effectLst/>
        </p:spPr>
        <p:txBody>
          <a:bodyPr>
            <a:spAutoFit/>
          </a:bodyPr>
          <a:lstStyle/>
          <a:p>
            <a:pPr algn="ctr"/>
            <a:r>
              <a:rPr lang="cs-CZ" sz="2800">
                <a:solidFill>
                  <a:srgbClr val="FF0066"/>
                </a:solidFill>
              </a:rPr>
              <a:t>This generates the maps of modules </a:t>
            </a:r>
          </a:p>
          <a:p>
            <a:pPr algn="ctr"/>
            <a:r>
              <a:rPr lang="cs-CZ" sz="2800">
                <a:solidFill>
                  <a:srgbClr val="FF0066"/>
                </a:solidFill>
              </a:rPr>
              <a:t>from which the protein is built</a:t>
            </a:r>
          </a:p>
          <a:p>
            <a:pPr algn="ctr"/>
            <a:r>
              <a:rPr lang="cs-CZ" sz="2000">
                <a:solidFill>
                  <a:srgbClr val="FF0066"/>
                </a:solidFill>
              </a:rPr>
              <a:t>for example:</a:t>
            </a:r>
          </a:p>
          <a:p>
            <a:pPr algn="ctr"/>
            <a:r>
              <a:rPr lang="cs-CZ"/>
              <a:t>Modules of histidine permease, ATP binding subunit</a:t>
            </a:r>
          </a:p>
          <a:p>
            <a:pPr algn="ctr"/>
            <a:r>
              <a:rPr lang="cs-CZ"/>
              <a:t>  (ABC transporter)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5"/>
          <p:cNvSpPr>
            <a:spLocks noChangeArrowheads="1"/>
          </p:cNvSpPr>
          <p:nvPr/>
        </p:nvSpPr>
        <p:spPr bwMode="auto">
          <a:xfrm>
            <a:off x="0" y="1328738"/>
            <a:ext cx="9144000" cy="0"/>
          </a:xfrm>
          <a:prstGeom prst="rect">
            <a:avLst/>
          </a:prstGeom>
          <a:noFill/>
          <a:ln w="9525">
            <a:noFill/>
            <a:miter lim="800000"/>
            <a:headEnd/>
            <a:tailEnd/>
          </a:ln>
          <a:effectLst/>
        </p:spPr>
        <p:txBody>
          <a:bodyPr wrap="none" anchor="ctr">
            <a:spAutoFit/>
          </a:bodyPr>
          <a:lstStyle/>
          <a:p>
            <a:endParaRPr lang="he-IL"/>
          </a:p>
        </p:txBody>
      </p:sp>
      <p:pic>
        <p:nvPicPr>
          <p:cNvPr id="38916" name="Picture 4" descr="Figure4"/>
          <p:cNvPicPr>
            <a:picLocks noChangeAspect="1" noChangeArrowheads="1"/>
          </p:cNvPicPr>
          <p:nvPr/>
        </p:nvPicPr>
        <p:blipFill>
          <a:blip r:embed="rId3" cstate="print"/>
          <a:srcRect/>
          <a:stretch>
            <a:fillRect/>
          </a:stretch>
        </p:blipFill>
        <p:spPr bwMode="auto">
          <a:xfrm>
            <a:off x="1116013" y="1628775"/>
            <a:ext cx="6697662" cy="4945063"/>
          </a:xfrm>
          <a:prstGeom prst="rect">
            <a:avLst/>
          </a:prstGeom>
          <a:noFill/>
        </p:spPr>
      </p:pic>
      <p:sp>
        <p:nvSpPr>
          <p:cNvPr id="38919" name="Text Box 7"/>
          <p:cNvSpPr txBox="1">
            <a:spLocks noChangeArrowheads="1"/>
          </p:cNvSpPr>
          <p:nvPr/>
        </p:nvSpPr>
        <p:spPr bwMode="auto">
          <a:xfrm>
            <a:off x="2916238" y="765175"/>
            <a:ext cx="3232150" cy="366713"/>
          </a:xfrm>
          <a:prstGeom prst="rect">
            <a:avLst/>
          </a:prstGeom>
          <a:noFill/>
          <a:ln w="9525">
            <a:noFill/>
            <a:miter lim="800000"/>
            <a:headEnd/>
            <a:tailEnd/>
          </a:ln>
          <a:effectLst/>
        </p:spPr>
        <p:txBody>
          <a:bodyPr wrap="none">
            <a:spAutoFit/>
          </a:bodyPr>
          <a:lstStyle/>
          <a:p>
            <a:r>
              <a:rPr lang="cs-CZ"/>
              <a:t>Modules of TIM-barrell protein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5"/>
          <p:cNvSpPr>
            <a:spLocks noChangeArrowheads="1"/>
          </p:cNvSpPr>
          <p:nvPr/>
        </p:nvSpPr>
        <p:spPr bwMode="auto">
          <a:xfrm>
            <a:off x="0" y="1414463"/>
            <a:ext cx="9144000" cy="0"/>
          </a:xfrm>
          <a:prstGeom prst="rect">
            <a:avLst/>
          </a:prstGeom>
          <a:noFill/>
          <a:ln w="9525">
            <a:noFill/>
            <a:miter lim="800000"/>
            <a:headEnd/>
            <a:tailEnd/>
          </a:ln>
          <a:effectLst/>
        </p:spPr>
        <p:txBody>
          <a:bodyPr wrap="none" anchor="ctr">
            <a:spAutoFit/>
          </a:bodyPr>
          <a:lstStyle/>
          <a:p>
            <a:endParaRPr lang="he-IL"/>
          </a:p>
        </p:txBody>
      </p:sp>
      <p:pic>
        <p:nvPicPr>
          <p:cNvPr id="39940" name="Picture 4" descr="Figure5"/>
          <p:cNvPicPr>
            <a:picLocks noChangeAspect="1" noChangeArrowheads="1"/>
          </p:cNvPicPr>
          <p:nvPr/>
        </p:nvPicPr>
        <p:blipFill>
          <a:blip r:embed="rId3" cstate="print"/>
          <a:srcRect/>
          <a:stretch>
            <a:fillRect/>
          </a:stretch>
        </p:blipFill>
        <p:spPr bwMode="auto">
          <a:xfrm>
            <a:off x="1187450" y="2060575"/>
            <a:ext cx="6480175" cy="4468813"/>
          </a:xfrm>
          <a:prstGeom prst="rect">
            <a:avLst/>
          </a:prstGeom>
          <a:noFill/>
        </p:spPr>
      </p:pic>
      <p:sp>
        <p:nvSpPr>
          <p:cNvPr id="39943" name="Text Box 7"/>
          <p:cNvSpPr txBox="1">
            <a:spLocks noChangeArrowheads="1"/>
          </p:cNvSpPr>
          <p:nvPr/>
        </p:nvSpPr>
        <p:spPr bwMode="auto">
          <a:xfrm>
            <a:off x="2771775" y="981075"/>
            <a:ext cx="3867150" cy="366713"/>
          </a:xfrm>
          <a:prstGeom prst="rect">
            <a:avLst/>
          </a:prstGeom>
          <a:noFill/>
          <a:ln w="9525">
            <a:noFill/>
            <a:miter lim="800000"/>
            <a:headEnd/>
            <a:tailEnd/>
          </a:ln>
          <a:effectLst/>
        </p:spPr>
        <p:txBody>
          <a:bodyPr wrap="none">
            <a:spAutoFit/>
          </a:bodyPr>
          <a:lstStyle/>
          <a:p>
            <a:r>
              <a:rPr lang="cs-CZ"/>
              <a:t>Modules of chemotaxis protein cheY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512" y="0"/>
            <a:ext cx="8291512" cy="1138238"/>
          </a:xfrm>
        </p:spPr>
        <p:txBody>
          <a:bodyPr rtlCol="1">
            <a:normAutofit/>
          </a:bodyPr>
          <a:lstStyle/>
          <a:p>
            <a:pPr algn="l" rtl="0" fontAlgn="auto">
              <a:spcAft>
                <a:spcPts val="0"/>
              </a:spcAft>
              <a:defRPr/>
            </a:pPr>
            <a:r>
              <a:rPr lang="en-US" b="1" dirty="0" smtClean="0">
                <a:solidFill>
                  <a:srgbClr val="FF0000"/>
                </a:solidFill>
              </a:rPr>
              <a:t>The problem</a:t>
            </a:r>
            <a:endParaRPr lang="cs-CZ" sz="3200" b="1" dirty="0">
              <a:solidFill>
                <a:srgbClr val="FF0000"/>
              </a:solidFill>
            </a:endParaRPr>
          </a:p>
        </p:txBody>
      </p:sp>
      <p:sp>
        <p:nvSpPr>
          <p:cNvPr id="5" name="Rectangle 4"/>
          <p:cNvSpPr/>
          <p:nvPr/>
        </p:nvSpPr>
        <p:spPr>
          <a:xfrm>
            <a:off x="228599" y="5486400"/>
            <a:ext cx="8686801" cy="1200329"/>
          </a:xfrm>
          <a:prstGeom prst="rect">
            <a:avLst/>
          </a:prstGeom>
        </p:spPr>
        <p:txBody>
          <a:bodyPr wrap="square">
            <a:spAutoFit/>
          </a:bodyPr>
          <a:lstStyle/>
          <a:p>
            <a:r>
              <a:rPr lang="en-US" sz="2400" b="1" dirty="0" smtClean="0">
                <a:solidFill>
                  <a:srgbClr val="00B050"/>
                </a:solidFill>
              </a:rPr>
              <a:t>This </a:t>
            </a:r>
            <a:r>
              <a:rPr lang="en-US" sz="2400" b="1" dirty="0">
                <a:solidFill>
                  <a:srgbClr val="00B050"/>
                </a:solidFill>
              </a:rPr>
              <a:t>problem often makes impossible effective protein sequence analysis and annotation (i.e. prediction of structural/functional properties of correspondent proteins).  </a:t>
            </a:r>
          </a:p>
        </p:txBody>
      </p:sp>
      <p:sp>
        <p:nvSpPr>
          <p:cNvPr id="6" name="Rectangle 5"/>
          <p:cNvSpPr/>
          <p:nvPr/>
        </p:nvSpPr>
        <p:spPr>
          <a:xfrm>
            <a:off x="228599" y="937664"/>
            <a:ext cx="8458199" cy="1200329"/>
          </a:xfrm>
          <a:prstGeom prst="rect">
            <a:avLst/>
          </a:prstGeom>
        </p:spPr>
        <p:txBody>
          <a:bodyPr wrap="square">
            <a:spAutoFit/>
          </a:bodyPr>
          <a:lstStyle/>
          <a:p>
            <a:pPr lvl="0"/>
            <a:r>
              <a:rPr lang="en-US" sz="2400" b="1" dirty="0">
                <a:solidFill>
                  <a:srgbClr val="00B050"/>
                </a:solidFill>
              </a:rPr>
              <a:t>The structure/functions of two proteins (protein fragments) can be very similar but the corresponding sequences can be without any detectible similarity.</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2137993"/>
            <a:ext cx="4091098" cy="3348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8" y="2026402"/>
            <a:ext cx="3810001" cy="3383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581400" y="3074075"/>
            <a:ext cx="5410200" cy="2031325"/>
          </a:xfrm>
          <a:prstGeom prst="rect">
            <a:avLst/>
          </a:prstGeom>
        </p:spPr>
        <p:txBody>
          <a:bodyPr wrap="square">
            <a:spAutoFit/>
          </a:bodyPr>
          <a:lstStyle/>
          <a:p>
            <a:r>
              <a:rPr lang="en-US" i="1" dirty="0" smtClean="0"/>
              <a:t>1bl0 transcription factor from E.coli</a:t>
            </a:r>
          </a:p>
          <a:p>
            <a:r>
              <a:rPr lang="en-US" i="1" dirty="0" smtClean="0"/>
              <a:t>1l0o sigma factor from Bacillus </a:t>
            </a:r>
          </a:p>
          <a:p>
            <a:endParaRPr lang="en-US" dirty="0" smtClean="0"/>
          </a:p>
          <a:p>
            <a:endParaRPr lang="en-US" dirty="0" smtClean="0"/>
          </a:p>
          <a:p>
            <a:r>
              <a:rPr lang="en-US" dirty="0" smtClean="0"/>
              <a:t>	</a:t>
            </a:r>
            <a:r>
              <a:rPr lang="en-US" sz="1600" i="1" dirty="0" smtClean="0"/>
              <a:t>1tre </a:t>
            </a:r>
            <a:r>
              <a:rPr lang="en-US" sz="1600" i="1" dirty="0" err="1" smtClean="0"/>
              <a:t>Triosephosphate</a:t>
            </a:r>
            <a:r>
              <a:rPr lang="en-US" sz="1600" i="1" dirty="0" smtClean="0"/>
              <a:t> isomerase from E.coli</a:t>
            </a:r>
          </a:p>
          <a:p>
            <a:r>
              <a:rPr lang="en-US" sz="1600" i="1" dirty="0" smtClean="0"/>
              <a:t>	1qap </a:t>
            </a:r>
            <a:r>
              <a:rPr lang="en-US" sz="1600" i="1" dirty="0" err="1"/>
              <a:t>pyrophosphorylase</a:t>
            </a:r>
            <a:r>
              <a:rPr lang="en-US" sz="1600" i="1" dirty="0"/>
              <a:t> </a:t>
            </a:r>
            <a:r>
              <a:rPr lang="en-US" sz="1600" i="1" dirty="0" smtClean="0"/>
              <a:t> from Salmonella</a:t>
            </a:r>
            <a:r>
              <a:rPr lang="en-US" sz="1600" b="1" i="1" dirty="0"/>
              <a:t> </a:t>
            </a:r>
            <a:endParaRPr lang="en-US" sz="1600" i="1" dirty="0" smtClean="0"/>
          </a:p>
          <a:p>
            <a:endParaRPr lang="he-IL" dirty="0"/>
          </a:p>
        </p:txBody>
      </p:sp>
    </p:spTree>
    <p:extLst>
      <p:ext uri="{BB962C8B-B14F-4D97-AF65-F5344CB8AC3E}">
        <p14:creationId xmlns:p14="http://schemas.microsoft.com/office/powerpoint/2010/main" val="2294469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2987675" y="3244850"/>
            <a:ext cx="1676400" cy="366713"/>
          </a:xfrm>
          <a:prstGeom prst="rect">
            <a:avLst/>
          </a:prstGeom>
          <a:noFill/>
          <a:ln w="9525">
            <a:noFill/>
            <a:miter lim="800000"/>
            <a:headEnd/>
            <a:tailEnd/>
          </a:ln>
          <a:effectLst/>
        </p:spPr>
        <p:txBody>
          <a:bodyPr anchor="ctr">
            <a:spAutoFit/>
          </a:bodyPr>
          <a:lstStyle/>
          <a:p>
            <a:pPr algn="ctr"/>
            <a:endParaRPr lang="en-US"/>
          </a:p>
        </p:txBody>
      </p:sp>
      <p:sp>
        <p:nvSpPr>
          <p:cNvPr id="2355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23559" name="Rectangle 7"/>
          <p:cNvSpPr>
            <a:spLocks noChangeArrowheads="1"/>
          </p:cNvSpPr>
          <p:nvPr/>
        </p:nvSpPr>
        <p:spPr bwMode="auto">
          <a:xfrm>
            <a:off x="0" y="3429000"/>
            <a:ext cx="9144000" cy="0"/>
          </a:xfrm>
          <a:prstGeom prst="rect">
            <a:avLst/>
          </a:prstGeom>
          <a:noFill/>
          <a:ln w="9525">
            <a:noFill/>
            <a:miter lim="800000"/>
            <a:headEnd/>
            <a:tailEnd/>
          </a:ln>
          <a:effectLst/>
        </p:spPr>
        <p:txBody>
          <a:bodyPr wrap="none" anchor="ctr">
            <a:spAutoFit/>
          </a:bodyPr>
          <a:lstStyle/>
          <a:p>
            <a:endParaRPr lang="en-US"/>
          </a:p>
        </p:txBody>
      </p:sp>
      <p:sp>
        <p:nvSpPr>
          <p:cNvPr id="23561" name="Rectangle 9"/>
          <p:cNvSpPr>
            <a:spLocks noChangeArrowheads="1"/>
          </p:cNvSpPr>
          <p:nvPr/>
        </p:nvSpPr>
        <p:spPr bwMode="auto">
          <a:xfrm>
            <a:off x="0" y="2357438"/>
            <a:ext cx="9144000" cy="0"/>
          </a:xfrm>
          <a:prstGeom prst="rect">
            <a:avLst/>
          </a:prstGeom>
          <a:noFill/>
          <a:ln w="9525">
            <a:noFill/>
            <a:miter lim="800000"/>
            <a:headEnd/>
            <a:tailEnd/>
          </a:ln>
          <a:effectLst/>
        </p:spPr>
        <p:txBody>
          <a:bodyPr wrap="none" anchor="ctr">
            <a:spAutoFit/>
          </a:bodyPr>
          <a:lstStyle/>
          <a:p>
            <a:endParaRPr lang="en-US"/>
          </a:p>
        </p:txBody>
      </p:sp>
      <p:pic>
        <p:nvPicPr>
          <p:cNvPr id="23560" name="Picture 8" descr="Fig3A"/>
          <p:cNvPicPr>
            <a:picLocks noChangeAspect="1" noChangeArrowheads="1"/>
          </p:cNvPicPr>
          <p:nvPr/>
        </p:nvPicPr>
        <p:blipFill>
          <a:blip r:embed="rId3" cstate="print"/>
          <a:srcRect/>
          <a:stretch>
            <a:fillRect/>
          </a:stretch>
        </p:blipFill>
        <p:spPr bwMode="auto">
          <a:xfrm>
            <a:off x="1763713" y="2205038"/>
            <a:ext cx="5400675" cy="3751262"/>
          </a:xfrm>
          <a:prstGeom prst="rect">
            <a:avLst/>
          </a:prstGeom>
          <a:noFill/>
        </p:spPr>
      </p:pic>
      <p:sp>
        <p:nvSpPr>
          <p:cNvPr id="23562" name="Text Box 10"/>
          <p:cNvSpPr txBox="1">
            <a:spLocks noChangeArrowheads="1"/>
          </p:cNvSpPr>
          <p:nvPr/>
        </p:nvSpPr>
        <p:spPr bwMode="auto">
          <a:xfrm rot="10800000" flipV="1">
            <a:off x="3059113" y="1125538"/>
            <a:ext cx="3041650" cy="366712"/>
          </a:xfrm>
          <a:prstGeom prst="rect">
            <a:avLst/>
          </a:prstGeom>
          <a:noFill/>
          <a:ln w="9525">
            <a:noFill/>
            <a:miter lim="800000"/>
            <a:headEnd/>
            <a:tailEnd/>
          </a:ln>
          <a:effectLst/>
        </p:spPr>
        <p:txBody>
          <a:bodyPr>
            <a:spAutoFit/>
          </a:bodyPr>
          <a:lstStyle/>
          <a:p>
            <a:r>
              <a:rPr lang="cs-CZ"/>
              <a:t>Modules of cytidylate kinase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323850" y="1052513"/>
            <a:ext cx="8509000" cy="4108450"/>
          </a:xfrm>
          <a:prstGeom prst="rect">
            <a:avLst/>
          </a:prstGeom>
          <a:noFill/>
          <a:ln w="9525">
            <a:noFill/>
            <a:miter lim="800000"/>
            <a:headEnd/>
            <a:tailEnd/>
          </a:ln>
          <a:effectLst/>
        </p:spPr>
        <p:txBody>
          <a:bodyPr wrap="none">
            <a:spAutoFit/>
          </a:bodyPr>
          <a:lstStyle/>
          <a:p>
            <a:pPr algn="ctr"/>
            <a:r>
              <a:rPr lang="cs-CZ" sz="2400">
                <a:solidFill>
                  <a:srgbClr val="FF0066"/>
                </a:solidFill>
              </a:rPr>
              <a:t>Specific functions of individual module types </a:t>
            </a:r>
          </a:p>
          <a:p>
            <a:pPr algn="ctr"/>
            <a:r>
              <a:rPr lang="cs-CZ" sz="2400">
                <a:solidFill>
                  <a:srgbClr val="FF0066"/>
                </a:solidFill>
              </a:rPr>
              <a:t>are largely not known yet.</a:t>
            </a:r>
          </a:p>
          <a:p>
            <a:pPr algn="ctr"/>
            <a:endParaRPr lang="cs-CZ" sz="2400">
              <a:solidFill>
                <a:srgbClr val="FF0066"/>
              </a:solidFill>
            </a:endParaRPr>
          </a:p>
          <a:p>
            <a:pPr algn="ctr"/>
            <a:r>
              <a:rPr lang="cs-CZ" sz="2400"/>
              <a:t>Since, however, they represent wide-spread, conserved </a:t>
            </a:r>
          </a:p>
          <a:p>
            <a:pPr algn="ctr"/>
            <a:r>
              <a:rPr lang="cs-CZ" sz="2400"/>
              <a:t>and, thus, functional motifs, </a:t>
            </a:r>
          </a:p>
          <a:p>
            <a:pPr algn="ctr"/>
            <a:r>
              <a:rPr lang="cs-CZ" sz="2400"/>
              <a:t>their individual roles will have to be eventually elucidated.</a:t>
            </a:r>
          </a:p>
          <a:p>
            <a:pPr algn="ctr"/>
            <a:endParaRPr lang="cs-CZ" sz="2400"/>
          </a:p>
          <a:p>
            <a:pPr algn="ctr"/>
            <a:endParaRPr lang="cs-CZ" sz="2400"/>
          </a:p>
          <a:p>
            <a:pPr algn="ctr"/>
            <a:r>
              <a:rPr lang="cs-CZ" sz="2400"/>
              <a:t>One peculiar class of modules are so-called </a:t>
            </a:r>
            <a:r>
              <a:rPr lang="cs-CZ" sz="2400">
                <a:solidFill>
                  <a:srgbClr val="FF0066"/>
                </a:solidFill>
              </a:rPr>
              <a:t>„silent modules“,</a:t>
            </a:r>
            <a:r>
              <a:rPr lang="cs-CZ" sz="2400"/>
              <a:t> </a:t>
            </a:r>
          </a:p>
          <a:p>
            <a:pPr algn="ctr"/>
            <a:r>
              <a:rPr lang="cs-CZ" sz="2400"/>
              <a:t>which have only few relatives in the sequence space, if at all. </a:t>
            </a:r>
          </a:p>
          <a:p>
            <a:pPr algn="ctr"/>
            <a:endParaRPr lang="cs-CZ" sz="2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042988" y="4348163"/>
            <a:ext cx="6843712" cy="1614487"/>
          </a:xfrm>
          <a:prstGeom prst="rect">
            <a:avLst/>
          </a:prstGeom>
          <a:noFill/>
          <a:ln w="9525">
            <a:noFill/>
            <a:miter lim="800000"/>
            <a:headEnd/>
            <a:tailEnd/>
          </a:ln>
          <a:effectLst/>
        </p:spPr>
        <p:txBody>
          <a:bodyPr wrap="none">
            <a:spAutoFit/>
          </a:bodyPr>
          <a:lstStyle/>
          <a:p>
            <a:r>
              <a:rPr lang="cs-CZ" b="1">
                <a:latin typeface="Courier New" pitchFamily="49" charset="0"/>
              </a:rPr>
              <a:t>       A</a:t>
            </a:r>
            <a:r>
              <a:rPr lang="en-US" sz="1000">
                <a:latin typeface="Courier New" pitchFamily="49" charset="0"/>
              </a:rPr>
              <a:t> </a:t>
            </a:r>
            <a:r>
              <a:rPr lang="cs-CZ" sz="1000">
                <a:latin typeface="Courier New" pitchFamily="49" charset="0"/>
              </a:rPr>
              <a:t>               </a:t>
            </a:r>
            <a:r>
              <a:rPr lang="cs-CZ" sz="1400" b="1">
                <a:latin typeface="Courier New" pitchFamily="49" charset="0"/>
              </a:rPr>
              <a:t>silent modules</a:t>
            </a:r>
            <a:r>
              <a:rPr lang="cs-CZ" sz="1000">
                <a:latin typeface="Courier New" pitchFamily="49" charset="0"/>
              </a:rPr>
              <a:t> </a:t>
            </a:r>
            <a:r>
              <a:rPr lang="cs-CZ" sz="1400" b="1">
                <a:latin typeface="Courier New" pitchFamily="49" charset="0"/>
              </a:rPr>
              <a:t>1-3</a:t>
            </a:r>
            <a:r>
              <a:rPr lang="cs-CZ" sz="1000">
                <a:latin typeface="Courier New" pitchFamily="49" charset="0"/>
              </a:rPr>
              <a:t>                </a:t>
            </a:r>
            <a:r>
              <a:rPr lang="cs-CZ" b="1">
                <a:latin typeface="Courier New" pitchFamily="49" charset="0"/>
              </a:rPr>
              <a:t>D</a:t>
            </a:r>
            <a:r>
              <a:rPr lang="cs-CZ">
                <a:latin typeface="Courier New" pitchFamily="49" charset="0"/>
              </a:rPr>
              <a:t> </a:t>
            </a:r>
            <a:endParaRPr lang="en-US" b="1">
              <a:latin typeface="Courier New" pitchFamily="49" charset="0"/>
            </a:endParaRPr>
          </a:p>
          <a:p>
            <a:r>
              <a:rPr lang="en-US" sz="1000" b="1">
                <a:latin typeface="Courier New" pitchFamily="49" charset="0"/>
              </a:rPr>
              <a:t>IVLLVGPSGSGKTTLLRALAGLLGPDGG</a:t>
            </a:r>
            <a:r>
              <a:rPr lang="en-US" sz="1000">
                <a:latin typeface="Courier New" pitchFamily="49" charset="0"/>
              </a:rPr>
              <a:t> </a:t>
            </a:r>
            <a:r>
              <a:rPr lang="cs-CZ" sz="1000">
                <a:latin typeface="Courier New" pitchFamily="49" charset="0"/>
              </a:rPr>
              <a:t>                             </a:t>
            </a:r>
            <a:r>
              <a:rPr lang="en-US" sz="1000">
                <a:latin typeface="Courier New" pitchFamily="49" charset="0"/>
              </a:rPr>
              <a:t>RRGIGMVFQEYALFPHLTVLENVALGL</a:t>
            </a:r>
          </a:p>
          <a:p>
            <a:r>
              <a:rPr lang="en-US" sz="1000">
                <a:latin typeface="Courier New" pitchFamily="49" charset="0"/>
              </a:rPr>
              <a:t>     | ||||| | ||    |  |  |                              |    ||||   |  | ||||||    </a:t>
            </a:r>
          </a:p>
          <a:p>
            <a:r>
              <a:rPr lang="en-US" sz="1000">
                <a:latin typeface="Courier New" pitchFamily="49" charset="0"/>
              </a:rPr>
              <a:t>VISII</a:t>
            </a:r>
            <a:r>
              <a:rPr lang="en-US" sz="1000" b="1">
                <a:latin typeface="Courier New" pitchFamily="49" charset="0"/>
              </a:rPr>
              <a:t>G</a:t>
            </a:r>
            <a:r>
              <a:rPr lang="en-US" sz="1000">
                <a:latin typeface="Courier New" pitchFamily="49" charset="0"/>
              </a:rPr>
              <a:t>S</a:t>
            </a:r>
            <a:r>
              <a:rPr lang="en-US" sz="1000" b="1">
                <a:latin typeface="Courier New" pitchFamily="49" charset="0"/>
              </a:rPr>
              <a:t>SGSGK</a:t>
            </a:r>
            <a:r>
              <a:rPr lang="en-US" sz="1000">
                <a:latin typeface="Courier New" pitchFamily="49" charset="0"/>
              </a:rPr>
              <a:t>S</a:t>
            </a:r>
            <a:r>
              <a:rPr lang="en-US" sz="1000" b="1">
                <a:latin typeface="Courier New" pitchFamily="49" charset="0"/>
              </a:rPr>
              <a:t>T</a:t>
            </a:r>
            <a:r>
              <a:rPr lang="en-US" sz="1000">
                <a:latin typeface="Courier New" pitchFamily="49" charset="0"/>
              </a:rPr>
              <a:t>F</a:t>
            </a:r>
            <a:r>
              <a:rPr lang="en-US" sz="1000" b="1">
                <a:latin typeface="Courier New" pitchFamily="49" charset="0"/>
              </a:rPr>
              <a:t>LR</a:t>
            </a:r>
            <a:r>
              <a:rPr lang="en-US" sz="1000">
                <a:latin typeface="Courier New" pitchFamily="49" charset="0"/>
              </a:rPr>
              <a:t>CINF</a:t>
            </a:r>
            <a:r>
              <a:rPr lang="en-US" sz="1000" b="1">
                <a:latin typeface="Courier New" pitchFamily="49" charset="0"/>
              </a:rPr>
              <a:t>L</a:t>
            </a:r>
            <a:r>
              <a:rPr lang="en-US" sz="1000">
                <a:latin typeface="Courier New" pitchFamily="49" charset="0"/>
              </a:rPr>
              <a:t>EK</a:t>
            </a:r>
            <a:r>
              <a:rPr lang="en-US" sz="1000" b="1">
                <a:latin typeface="Courier New" pitchFamily="49" charset="0"/>
              </a:rPr>
              <a:t>P</a:t>
            </a:r>
            <a:r>
              <a:rPr lang="en-US" sz="1000">
                <a:latin typeface="Courier New" pitchFamily="49" charset="0"/>
              </a:rPr>
              <a:t>SE</a:t>
            </a:r>
            <a:r>
              <a:rPr lang="en-US" sz="1000" b="1">
                <a:latin typeface="Courier New" pitchFamily="49" charset="0"/>
              </a:rPr>
              <a:t>G</a:t>
            </a:r>
            <a:r>
              <a:rPr lang="en-US" sz="1000">
                <a:latin typeface="Courier New" pitchFamily="49" charset="0"/>
              </a:rPr>
              <a:t>SIVVNGQTINLVRDKDGQLKVADKNQLRLL</a:t>
            </a:r>
            <a:r>
              <a:rPr lang="en-US" sz="1000" b="1">
                <a:latin typeface="Courier New" pitchFamily="49" charset="0"/>
              </a:rPr>
              <a:t>R</a:t>
            </a:r>
            <a:r>
              <a:rPr lang="en-US" sz="1000">
                <a:latin typeface="Courier New" pitchFamily="49" charset="0"/>
              </a:rPr>
              <a:t>TRLT</a:t>
            </a:r>
            <a:r>
              <a:rPr lang="en-US" sz="1000" b="1">
                <a:latin typeface="Courier New" pitchFamily="49" charset="0"/>
              </a:rPr>
              <a:t>MVFQ</a:t>
            </a:r>
            <a:r>
              <a:rPr lang="en-US" sz="1000">
                <a:latin typeface="Courier New" pitchFamily="49" charset="0"/>
              </a:rPr>
              <a:t>HFN</a:t>
            </a:r>
            <a:r>
              <a:rPr lang="en-US" sz="1000" b="1">
                <a:latin typeface="Courier New" pitchFamily="49" charset="0"/>
              </a:rPr>
              <a:t>L</a:t>
            </a:r>
            <a:r>
              <a:rPr lang="en-US" sz="1000">
                <a:latin typeface="Courier New" pitchFamily="49" charset="0"/>
              </a:rPr>
              <a:t>WS</a:t>
            </a:r>
            <a:r>
              <a:rPr lang="en-US" sz="1000" b="1">
                <a:latin typeface="Courier New" pitchFamily="49" charset="0"/>
              </a:rPr>
              <a:t>H</a:t>
            </a:r>
            <a:r>
              <a:rPr lang="en-US" sz="1000">
                <a:latin typeface="Courier New" pitchFamily="49" charset="0"/>
              </a:rPr>
              <a:t>M</a:t>
            </a:r>
            <a:r>
              <a:rPr lang="en-US" sz="1000" b="1">
                <a:latin typeface="Courier New" pitchFamily="49" charset="0"/>
              </a:rPr>
              <a:t>TVLENV</a:t>
            </a:r>
            <a:r>
              <a:rPr lang="en-US" sz="1000">
                <a:latin typeface="Courier New" pitchFamily="49" charset="0"/>
              </a:rPr>
              <a:t>MEAP</a:t>
            </a:r>
            <a:r>
              <a:rPr lang="cs-CZ" sz="1000">
                <a:latin typeface="Courier New" pitchFamily="49" charset="0"/>
              </a:rPr>
              <a:t> </a:t>
            </a:r>
            <a:r>
              <a:rPr lang="cs-CZ" sz="1400" b="1">
                <a:latin typeface="Courier New" pitchFamily="49" charset="0"/>
              </a:rPr>
              <a:t>1</a:t>
            </a:r>
            <a:endParaRPr lang="en-US" sz="1400" b="1">
              <a:latin typeface="Courier New" pitchFamily="49" charset="0"/>
            </a:endParaRPr>
          </a:p>
          <a:p>
            <a:r>
              <a:rPr lang="en-US" sz="1000">
                <a:latin typeface="Courier New" pitchFamily="49" charset="0"/>
              </a:rPr>
              <a:t>     | ||||| | || |  || || |          || |      |  |           ||||   |  ||||  |     </a:t>
            </a:r>
            <a:endParaRPr lang="cs-CZ" sz="1000">
              <a:latin typeface="Courier New" pitchFamily="49" charset="0"/>
            </a:endParaRPr>
          </a:p>
          <a:p>
            <a:r>
              <a:rPr lang="en-US" sz="1000">
                <a:latin typeface="Courier New" pitchFamily="49" charset="0"/>
              </a:rPr>
              <a:t>FMILL</a:t>
            </a:r>
            <a:r>
              <a:rPr lang="en-US" sz="1000" b="1">
                <a:latin typeface="Courier New" pitchFamily="49" charset="0"/>
              </a:rPr>
              <a:t>GPSGCGKTT</a:t>
            </a:r>
            <a:r>
              <a:rPr lang="en-US" sz="1000">
                <a:latin typeface="Courier New" pitchFamily="49" charset="0"/>
              </a:rPr>
              <a:t>T</a:t>
            </a:r>
            <a:r>
              <a:rPr lang="en-US" sz="1000" b="1">
                <a:latin typeface="Courier New" pitchFamily="49" charset="0"/>
              </a:rPr>
              <a:t>LR</a:t>
            </a:r>
            <a:r>
              <a:rPr lang="en-US" sz="1000">
                <a:latin typeface="Courier New" pitchFamily="49" charset="0"/>
              </a:rPr>
              <a:t>MI</a:t>
            </a:r>
            <a:r>
              <a:rPr lang="en-US" sz="1000" b="1">
                <a:latin typeface="Courier New" pitchFamily="49" charset="0"/>
              </a:rPr>
              <a:t>AGL</a:t>
            </a:r>
            <a:r>
              <a:rPr lang="en-US" sz="1000">
                <a:latin typeface="Courier New" pitchFamily="49" charset="0"/>
              </a:rPr>
              <a:t>EE</a:t>
            </a:r>
            <a:r>
              <a:rPr lang="en-US" sz="1000" b="1">
                <a:latin typeface="Courier New" pitchFamily="49" charset="0"/>
              </a:rPr>
              <a:t>P</a:t>
            </a:r>
            <a:r>
              <a:rPr lang="en-US" sz="1000">
                <a:latin typeface="Courier New" pitchFamily="49" charset="0"/>
              </a:rPr>
              <a:t>SR</a:t>
            </a:r>
            <a:r>
              <a:rPr lang="en-US" sz="1000" b="1">
                <a:latin typeface="Courier New" pitchFamily="49" charset="0"/>
              </a:rPr>
              <a:t>G</a:t>
            </a:r>
            <a:r>
              <a:rPr lang="en-US" sz="1000">
                <a:latin typeface="Courier New" pitchFamily="49" charset="0"/>
              </a:rPr>
              <a:t>---QIYIGDRLVADPEKGIFVPPK------D</a:t>
            </a:r>
            <a:r>
              <a:rPr lang="en-US" sz="1000" b="1">
                <a:latin typeface="Courier New" pitchFamily="49" charset="0"/>
              </a:rPr>
              <a:t>R</a:t>
            </a:r>
            <a:r>
              <a:rPr lang="en-US" sz="1000">
                <a:latin typeface="Courier New" pitchFamily="49" charset="0"/>
              </a:rPr>
              <a:t>D</a:t>
            </a:r>
            <a:r>
              <a:rPr lang="en-US" sz="1000" b="1">
                <a:latin typeface="Courier New" pitchFamily="49" charset="0"/>
              </a:rPr>
              <a:t>I</a:t>
            </a:r>
            <a:r>
              <a:rPr lang="en-US" sz="1000">
                <a:latin typeface="Courier New" pitchFamily="49" charset="0"/>
              </a:rPr>
              <a:t>A</a:t>
            </a:r>
            <a:r>
              <a:rPr lang="en-US" sz="1000" b="1">
                <a:latin typeface="Courier New" pitchFamily="49" charset="0"/>
              </a:rPr>
              <a:t>MVFQ</a:t>
            </a:r>
            <a:r>
              <a:rPr lang="en-US" sz="1000">
                <a:latin typeface="Courier New" pitchFamily="49" charset="0"/>
              </a:rPr>
              <a:t>S</a:t>
            </a:r>
            <a:r>
              <a:rPr lang="en-US" sz="1000" b="1">
                <a:latin typeface="Courier New" pitchFamily="49" charset="0"/>
              </a:rPr>
              <a:t>YAL</a:t>
            </a:r>
            <a:r>
              <a:rPr lang="en-US" sz="1000">
                <a:latin typeface="Courier New" pitchFamily="49" charset="0"/>
              </a:rPr>
              <a:t>YP</a:t>
            </a:r>
            <a:r>
              <a:rPr lang="en-US" sz="1000" b="1">
                <a:latin typeface="Courier New" pitchFamily="49" charset="0"/>
              </a:rPr>
              <a:t>HMTV</a:t>
            </a:r>
            <a:r>
              <a:rPr lang="en-US" sz="1000">
                <a:latin typeface="Courier New" pitchFamily="49" charset="0"/>
              </a:rPr>
              <a:t>YD</a:t>
            </a:r>
            <a:r>
              <a:rPr lang="en-US" sz="1000" b="1">
                <a:latin typeface="Courier New" pitchFamily="49" charset="0"/>
              </a:rPr>
              <a:t>N</a:t>
            </a:r>
            <a:r>
              <a:rPr lang="en-US" sz="1000">
                <a:latin typeface="Courier New" pitchFamily="49" charset="0"/>
              </a:rPr>
              <a:t>I</a:t>
            </a:r>
            <a:r>
              <a:rPr lang="en-US" sz="1000" b="1">
                <a:latin typeface="Courier New" pitchFamily="49" charset="0"/>
              </a:rPr>
              <a:t>A</a:t>
            </a:r>
            <a:r>
              <a:rPr lang="en-US" sz="1000">
                <a:latin typeface="Courier New" pitchFamily="49" charset="0"/>
              </a:rPr>
              <a:t>FP</a:t>
            </a:r>
            <a:r>
              <a:rPr lang="en-US" sz="1000" b="1">
                <a:latin typeface="Courier New" pitchFamily="49" charset="0"/>
              </a:rPr>
              <a:t>L</a:t>
            </a:r>
            <a:r>
              <a:rPr lang="cs-CZ" sz="1000" b="1">
                <a:latin typeface="Courier New" pitchFamily="49" charset="0"/>
              </a:rPr>
              <a:t> </a:t>
            </a:r>
            <a:r>
              <a:rPr lang="cs-CZ" sz="1400" b="1">
                <a:latin typeface="Courier New" pitchFamily="49" charset="0"/>
              </a:rPr>
              <a:t>2</a:t>
            </a:r>
            <a:endParaRPr lang="en-US" sz="1400">
              <a:latin typeface="Courier New" pitchFamily="49" charset="0"/>
            </a:endParaRPr>
          </a:p>
          <a:p>
            <a:r>
              <a:rPr lang="en-US" sz="1000">
                <a:latin typeface="Courier New" pitchFamily="49" charset="0"/>
              </a:rPr>
              <a:t>|    ||||||| | ||||||||    |          |          ||        |   |||||||||||| |  |  | |</a:t>
            </a:r>
          </a:p>
          <a:p>
            <a:r>
              <a:rPr lang="en-US" sz="1000">
                <a:latin typeface="Courier New" pitchFamily="49" charset="0"/>
              </a:rPr>
              <a:t>F</a:t>
            </a:r>
            <a:r>
              <a:rPr lang="en-US" sz="1000" b="1">
                <a:latin typeface="Courier New" pitchFamily="49" charset="0"/>
              </a:rPr>
              <a:t>V</a:t>
            </a:r>
            <a:r>
              <a:rPr lang="en-US" sz="1000">
                <a:latin typeface="Courier New" pitchFamily="49" charset="0"/>
              </a:rPr>
              <a:t>VF</a:t>
            </a:r>
            <a:r>
              <a:rPr lang="en-US" sz="1000" b="1">
                <a:latin typeface="Courier New" pitchFamily="49" charset="0"/>
              </a:rPr>
              <a:t>VGPSGCGK</a:t>
            </a:r>
            <a:r>
              <a:rPr lang="en-US" sz="1000">
                <a:latin typeface="Courier New" pitchFamily="49" charset="0"/>
              </a:rPr>
              <a:t>S</a:t>
            </a:r>
            <a:r>
              <a:rPr lang="en-US" sz="1000" b="1">
                <a:latin typeface="Courier New" pitchFamily="49" charset="0"/>
              </a:rPr>
              <a:t>TLLR</a:t>
            </a:r>
            <a:r>
              <a:rPr lang="en-US" sz="1000">
                <a:latin typeface="Courier New" pitchFamily="49" charset="0"/>
              </a:rPr>
              <a:t>MI</a:t>
            </a:r>
            <a:r>
              <a:rPr lang="en-US" sz="1000" b="1">
                <a:latin typeface="Courier New" pitchFamily="49" charset="0"/>
              </a:rPr>
              <a:t>AGL</a:t>
            </a:r>
            <a:r>
              <a:rPr lang="en-US" sz="1000">
                <a:latin typeface="Courier New" pitchFamily="49" charset="0"/>
              </a:rPr>
              <a:t>ETITS</a:t>
            </a:r>
            <a:r>
              <a:rPr lang="en-US" sz="1000" b="1">
                <a:latin typeface="Courier New" pitchFamily="49" charset="0"/>
              </a:rPr>
              <a:t>G</a:t>
            </a:r>
            <a:r>
              <a:rPr lang="en-US" sz="1000">
                <a:latin typeface="Courier New" pitchFamily="49" charset="0"/>
              </a:rPr>
              <a:t>---------DLFIGEKRMNDTPPA------E</a:t>
            </a:r>
            <a:r>
              <a:rPr lang="en-US" sz="1000" b="1">
                <a:latin typeface="Courier New" pitchFamily="49" charset="0"/>
              </a:rPr>
              <a:t>RG</a:t>
            </a:r>
            <a:r>
              <a:rPr lang="en-US" sz="1000">
                <a:latin typeface="Courier New" pitchFamily="49" charset="0"/>
              </a:rPr>
              <a:t>V</a:t>
            </a:r>
            <a:r>
              <a:rPr lang="en-US" sz="1000" b="1">
                <a:latin typeface="Courier New" pitchFamily="49" charset="0"/>
              </a:rPr>
              <a:t>GMVFQ</a:t>
            </a:r>
            <a:r>
              <a:rPr lang="en-US" sz="1000">
                <a:latin typeface="Courier New" pitchFamily="49" charset="0"/>
              </a:rPr>
              <a:t>S</a:t>
            </a:r>
            <a:r>
              <a:rPr lang="en-US" sz="1000" b="1">
                <a:latin typeface="Courier New" pitchFamily="49" charset="0"/>
              </a:rPr>
              <a:t>YAL</a:t>
            </a:r>
            <a:r>
              <a:rPr lang="en-US" sz="1000">
                <a:latin typeface="Courier New" pitchFamily="49" charset="0"/>
              </a:rPr>
              <a:t>YP</a:t>
            </a:r>
            <a:r>
              <a:rPr lang="en-US" sz="1000" b="1">
                <a:latin typeface="Courier New" pitchFamily="49" charset="0"/>
              </a:rPr>
              <a:t>HLSV</a:t>
            </a:r>
            <a:r>
              <a:rPr lang="en-US" sz="1000">
                <a:latin typeface="Courier New" pitchFamily="49" charset="0"/>
              </a:rPr>
              <a:t>A</a:t>
            </a:r>
            <a:r>
              <a:rPr lang="en-US" sz="1000" b="1">
                <a:latin typeface="Courier New" pitchFamily="49" charset="0"/>
              </a:rPr>
              <a:t>EN</a:t>
            </a:r>
            <a:r>
              <a:rPr lang="en-US" sz="1000">
                <a:latin typeface="Courier New" pitchFamily="49" charset="0"/>
              </a:rPr>
              <a:t>MSF</a:t>
            </a:r>
            <a:r>
              <a:rPr lang="en-US" sz="1000" b="1">
                <a:latin typeface="Courier New" pitchFamily="49" charset="0"/>
              </a:rPr>
              <a:t>GL</a:t>
            </a:r>
            <a:r>
              <a:rPr lang="cs-CZ" sz="1000" b="1">
                <a:latin typeface="Courier New" pitchFamily="49" charset="0"/>
              </a:rPr>
              <a:t> </a:t>
            </a:r>
            <a:r>
              <a:rPr lang="cs-CZ" sz="1400" b="1">
                <a:latin typeface="Courier New" pitchFamily="49" charset="0"/>
              </a:rPr>
              <a:t>3</a:t>
            </a:r>
          </a:p>
        </p:txBody>
      </p:sp>
      <p:pic>
        <p:nvPicPr>
          <p:cNvPr id="47129" name="Picture 25" descr="Graph1"/>
          <p:cNvPicPr>
            <a:picLocks noChangeAspect="1" noChangeArrowheads="1"/>
          </p:cNvPicPr>
          <p:nvPr/>
        </p:nvPicPr>
        <p:blipFill>
          <a:blip r:embed="rId3" cstate="print"/>
          <a:srcRect/>
          <a:stretch>
            <a:fillRect/>
          </a:stretch>
        </p:blipFill>
        <p:spPr bwMode="auto">
          <a:xfrm>
            <a:off x="684213" y="2997200"/>
            <a:ext cx="1752600" cy="1181100"/>
          </a:xfrm>
          <a:prstGeom prst="rect">
            <a:avLst/>
          </a:prstGeom>
          <a:noFill/>
        </p:spPr>
      </p:pic>
      <p:pic>
        <p:nvPicPr>
          <p:cNvPr id="47127" name="Picture 23" descr="Graph3"/>
          <p:cNvPicPr>
            <a:picLocks noChangeAspect="1" noChangeArrowheads="1"/>
          </p:cNvPicPr>
          <p:nvPr/>
        </p:nvPicPr>
        <p:blipFill>
          <a:blip r:embed="rId4" cstate="print"/>
          <a:srcRect/>
          <a:stretch>
            <a:fillRect/>
          </a:stretch>
        </p:blipFill>
        <p:spPr bwMode="auto">
          <a:xfrm>
            <a:off x="3635375" y="2997200"/>
            <a:ext cx="1724025" cy="1171575"/>
          </a:xfrm>
          <a:prstGeom prst="rect">
            <a:avLst/>
          </a:prstGeom>
          <a:noFill/>
        </p:spPr>
      </p:pic>
      <p:pic>
        <p:nvPicPr>
          <p:cNvPr id="47125" name="Picture 21" descr="Graph4"/>
          <p:cNvPicPr>
            <a:picLocks noChangeAspect="1" noChangeArrowheads="1"/>
          </p:cNvPicPr>
          <p:nvPr/>
        </p:nvPicPr>
        <p:blipFill>
          <a:blip r:embed="rId5" cstate="print"/>
          <a:srcRect/>
          <a:stretch>
            <a:fillRect/>
          </a:stretch>
        </p:blipFill>
        <p:spPr bwMode="auto">
          <a:xfrm>
            <a:off x="6516688" y="2924175"/>
            <a:ext cx="1743075" cy="1181100"/>
          </a:xfrm>
          <a:prstGeom prst="rect">
            <a:avLst/>
          </a:prstGeom>
          <a:noFill/>
        </p:spPr>
      </p:pic>
      <p:pic>
        <p:nvPicPr>
          <p:cNvPr id="47120" name="Picture 16" descr="1Q12_25_109"/>
          <p:cNvPicPr>
            <a:picLocks noChangeAspect="1" noChangeArrowheads="1"/>
          </p:cNvPicPr>
          <p:nvPr/>
        </p:nvPicPr>
        <p:blipFill>
          <a:blip r:embed="rId6" cstate="print"/>
          <a:srcRect/>
          <a:stretch>
            <a:fillRect/>
          </a:stretch>
        </p:blipFill>
        <p:spPr bwMode="auto">
          <a:xfrm>
            <a:off x="6516688" y="1196975"/>
            <a:ext cx="1657350" cy="1509713"/>
          </a:xfrm>
          <a:prstGeom prst="rect">
            <a:avLst/>
          </a:prstGeom>
          <a:noFill/>
        </p:spPr>
      </p:pic>
      <p:pic>
        <p:nvPicPr>
          <p:cNvPr id="47118" name="Picture 14" descr="1B0u1_fram1"/>
          <p:cNvPicPr>
            <a:picLocks noChangeAspect="1" noChangeArrowheads="1"/>
          </p:cNvPicPr>
          <p:nvPr/>
        </p:nvPicPr>
        <p:blipFill>
          <a:blip r:embed="rId7" cstate="print"/>
          <a:srcRect/>
          <a:stretch>
            <a:fillRect/>
          </a:stretch>
        </p:blipFill>
        <p:spPr bwMode="auto">
          <a:xfrm>
            <a:off x="539750" y="1268413"/>
            <a:ext cx="1712913" cy="1458912"/>
          </a:xfrm>
          <a:prstGeom prst="rect">
            <a:avLst/>
          </a:prstGeom>
          <a:noFill/>
        </p:spPr>
      </p:pic>
      <p:sp>
        <p:nvSpPr>
          <p:cNvPr id="47131" name="Rectangle 27"/>
          <p:cNvSpPr>
            <a:spLocks noChangeArrowheads="1"/>
          </p:cNvSpPr>
          <p:nvPr/>
        </p:nvSpPr>
        <p:spPr bwMode="auto">
          <a:xfrm>
            <a:off x="114300" y="1104900"/>
            <a:ext cx="0" cy="0"/>
          </a:xfrm>
          <a:prstGeom prst="rect">
            <a:avLst/>
          </a:prstGeom>
          <a:solidFill>
            <a:schemeClr val="accent1"/>
          </a:solidFill>
          <a:ln w="9525">
            <a:solidFill>
              <a:schemeClr val="tx1"/>
            </a:solidFill>
            <a:miter lim="800000"/>
            <a:headEnd/>
            <a:tailEnd/>
          </a:ln>
          <a:effectLst/>
        </p:spPr>
        <p:txBody>
          <a:bodyPr/>
          <a:lstStyle/>
          <a:p>
            <a:endParaRPr lang="he-IL"/>
          </a:p>
        </p:txBody>
      </p:sp>
      <p:sp>
        <p:nvSpPr>
          <p:cNvPr id="47133" name="Rectangle 29"/>
          <p:cNvSpPr>
            <a:spLocks noChangeArrowheads="1"/>
          </p:cNvSpPr>
          <p:nvPr/>
        </p:nvSpPr>
        <p:spPr bwMode="auto">
          <a:xfrm>
            <a:off x="114300" y="2286000"/>
            <a:ext cx="0" cy="0"/>
          </a:xfrm>
          <a:prstGeom prst="rect">
            <a:avLst/>
          </a:prstGeom>
          <a:solidFill>
            <a:schemeClr val="accent1"/>
          </a:solidFill>
          <a:ln w="9525">
            <a:solidFill>
              <a:schemeClr val="tx1"/>
            </a:solidFill>
            <a:miter lim="800000"/>
            <a:headEnd/>
            <a:tailEnd/>
          </a:ln>
          <a:effectLst/>
        </p:spPr>
        <p:txBody>
          <a:bodyPr/>
          <a:lstStyle/>
          <a:p>
            <a:endParaRPr lang="he-IL"/>
          </a:p>
        </p:txBody>
      </p:sp>
      <p:sp>
        <p:nvSpPr>
          <p:cNvPr id="47135" name="Rectangle 31"/>
          <p:cNvSpPr>
            <a:spLocks noChangeArrowheads="1"/>
          </p:cNvSpPr>
          <p:nvPr/>
        </p:nvSpPr>
        <p:spPr bwMode="auto">
          <a:xfrm>
            <a:off x="114300" y="3457575"/>
            <a:ext cx="0" cy="0"/>
          </a:xfrm>
          <a:prstGeom prst="rect">
            <a:avLst/>
          </a:prstGeom>
          <a:solidFill>
            <a:schemeClr val="accent1"/>
          </a:solidFill>
          <a:ln w="9525">
            <a:solidFill>
              <a:schemeClr val="tx1"/>
            </a:solidFill>
            <a:miter lim="800000"/>
            <a:headEnd/>
            <a:tailEnd/>
          </a:ln>
          <a:effectLst/>
        </p:spPr>
        <p:txBody>
          <a:bodyPr/>
          <a:lstStyle/>
          <a:p>
            <a:endParaRPr lang="he-IL"/>
          </a:p>
        </p:txBody>
      </p:sp>
      <p:sp>
        <p:nvSpPr>
          <p:cNvPr id="47138" name="Rectangle 34"/>
          <p:cNvSpPr>
            <a:spLocks noChangeArrowheads="1"/>
          </p:cNvSpPr>
          <p:nvPr/>
        </p:nvSpPr>
        <p:spPr bwMode="auto">
          <a:xfrm>
            <a:off x="114300" y="4638675"/>
            <a:ext cx="0" cy="0"/>
          </a:xfrm>
          <a:prstGeom prst="rect">
            <a:avLst/>
          </a:prstGeom>
          <a:solidFill>
            <a:schemeClr val="accent1"/>
          </a:solidFill>
          <a:ln w="9525">
            <a:solidFill>
              <a:schemeClr val="tx1"/>
            </a:solidFill>
            <a:miter lim="800000"/>
            <a:headEnd/>
            <a:tailEnd/>
          </a:ln>
          <a:effectLst/>
        </p:spPr>
        <p:txBody>
          <a:bodyPr/>
          <a:lstStyle/>
          <a:p>
            <a:endParaRPr lang="he-IL"/>
          </a:p>
        </p:txBody>
      </p:sp>
      <p:sp>
        <p:nvSpPr>
          <p:cNvPr id="47139" name="Rectangle 35"/>
          <p:cNvSpPr>
            <a:spLocks noChangeArrowheads="1"/>
          </p:cNvSpPr>
          <p:nvPr/>
        </p:nvSpPr>
        <p:spPr bwMode="auto">
          <a:xfrm>
            <a:off x="114300" y="5153025"/>
            <a:ext cx="0" cy="0"/>
          </a:xfrm>
          <a:prstGeom prst="rect">
            <a:avLst/>
          </a:prstGeom>
          <a:noFill/>
          <a:ln w="9525">
            <a:noFill/>
            <a:miter lim="800000"/>
            <a:headEnd/>
            <a:tailEnd/>
          </a:ln>
          <a:effectLst/>
        </p:spPr>
        <p:txBody>
          <a:bodyPr wrap="none" anchor="ctr">
            <a:spAutoFit/>
          </a:bodyPr>
          <a:lstStyle/>
          <a:p>
            <a:endParaRPr lang="he-IL"/>
          </a:p>
        </p:txBody>
      </p:sp>
      <p:sp>
        <p:nvSpPr>
          <p:cNvPr id="47140" name="Rectangle 36"/>
          <p:cNvSpPr>
            <a:spLocks noChangeArrowheads="1"/>
          </p:cNvSpPr>
          <p:nvPr/>
        </p:nvSpPr>
        <p:spPr bwMode="auto">
          <a:xfrm>
            <a:off x="0" y="5551488"/>
            <a:ext cx="184150" cy="366712"/>
          </a:xfrm>
          <a:prstGeom prst="rect">
            <a:avLst/>
          </a:prstGeom>
          <a:noFill/>
          <a:ln w="9525">
            <a:noFill/>
            <a:miter lim="800000"/>
            <a:headEnd/>
            <a:tailEnd/>
          </a:ln>
          <a:effectLst/>
        </p:spPr>
        <p:txBody>
          <a:bodyPr wrap="none" anchor="ctr">
            <a:spAutoFit/>
          </a:bodyPr>
          <a:lstStyle/>
          <a:p>
            <a:endParaRPr lang="en-US"/>
          </a:p>
        </p:txBody>
      </p:sp>
      <p:sp>
        <p:nvSpPr>
          <p:cNvPr id="47141" name="Text Box 37"/>
          <p:cNvSpPr txBox="1">
            <a:spLocks noChangeArrowheads="1"/>
          </p:cNvSpPr>
          <p:nvPr/>
        </p:nvSpPr>
        <p:spPr bwMode="auto">
          <a:xfrm>
            <a:off x="1619250" y="1989138"/>
            <a:ext cx="400050" cy="366712"/>
          </a:xfrm>
          <a:prstGeom prst="rect">
            <a:avLst/>
          </a:prstGeom>
          <a:noFill/>
          <a:ln w="9525">
            <a:noFill/>
            <a:miter lim="800000"/>
            <a:headEnd/>
            <a:tailEnd/>
          </a:ln>
          <a:effectLst/>
        </p:spPr>
        <p:txBody>
          <a:bodyPr>
            <a:spAutoFit/>
          </a:bodyPr>
          <a:lstStyle/>
          <a:p>
            <a:r>
              <a:rPr lang="cs-CZ" b="1"/>
              <a:t>D</a:t>
            </a:r>
          </a:p>
        </p:txBody>
      </p:sp>
      <p:sp>
        <p:nvSpPr>
          <p:cNvPr id="47142" name="Text Box 38"/>
          <p:cNvSpPr txBox="1">
            <a:spLocks noChangeArrowheads="1"/>
          </p:cNvSpPr>
          <p:nvPr/>
        </p:nvSpPr>
        <p:spPr bwMode="auto">
          <a:xfrm>
            <a:off x="971550" y="2133600"/>
            <a:ext cx="349250" cy="366713"/>
          </a:xfrm>
          <a:prstGeom prst="rect">
            <a:avLst/>
          </a:prstGeom>
          <a:noFill/>
          <a:ln w="9525">
            <a:noFill/>
            <a:miter lim="800000"/>
            <a:headEnd/>
            <a:tailEnd/>
          </a:ln>
          <a:effectLst/>
        </p:spPr>
        <p:txBody>
          <a:bodyPr wrap="none">
            <a:spAutoFit/>
          </a:bodyPr>
          <a:lstStyle/>
          <a:p>
            <a:r>
              <a:rPr lang="cs-CZ" b="1"/>
              <a:t>A</a:t>
            </a:r>
          </a:p>
        </p:txBody>
      </p:sp>
      <p:sp>
        <p:nvSpPr>
          <p:cNvPr id="47143" name="Text Box 39"/>
          <p:cNvSpPr txBox="1">
            <a:spLocks noChangeArrowheads="1"/>
          </p:cNvSpPr>
          <p:nvPr/>
        </p:nvSpPr>
        <p:spPr bwMode="auto">
          <a:xfrm>
            <a:off x="900113" y="2781300"/>
            <a:ext cx="349250" cy="366713"/>
          </a:xfrm>
          <a:prstGeom prst="rect">
            <a:avLst/>
          </a:prstGeom>
          <a:noFill/>
          <a:ln w="9525">
            <a:noFill/>
            <a:miter lim="800000"/>
            <a:headEnd/>
            <a:tailEnd/>
          </a:ln>
          <a:effectLst/>
        </p:spPr>
        <p:txBody>
          <a:bodyPr wrap="none">
            <a:spAutoFit/>
          </a:bodyPr>
          <a:lstStyle/>
          <a:p>
            <a:r>
              <a:rPr lang="cs-CZ" b="1"/>
              <a:t>A</a:t>
            </a:r>
          </a:p>
        </p:txBody>
      </p:sp>
      <p:sp>
        <p:nvSpPr>
          <p:cNvPr id="47144" name="Text Box 40"/>
          <p:cNvSpPr txBox="1">
            <a:spLocks noChangeArrowheads="1"/>
          </p:cNvSpPr>
          <p:nvPr/>
        </p:nvSpPr>
        <p:spPr bwMode="auto">
          <a:xfrm>
            <a:off x="1331913" y="2852738"/>
            <a:ext cx="349250" cy="366712"/>
          </a:xfrm>
          <a:prstGeom prst="rect">
            <a:avLst/>
          </a:prstGeom>
          <a:noFill/>
          <a:ln w="9525">
            <a:noFill/>
            <a:miter lim="800000"/>
            <a:headEnd/>
            <a:tailEnd/>
          </a:ln>
          <a:effectLst/>
        </p:spPr>
        <p:txBody>
          <a:bodyPr wrap="none">
            <a:spAutoFit/>
          </a:bodyPr>
          <a:lstStyle/>
          <a:p>
            <a:r>
              <a:rPr lang="cs-CZ" b="1"/>
              <a:t>D</a:t>
            </a:r>
          </a:p>
        </p:txBody>
      </p:sp>
      <p:sp>
        <p:nvSpPr>
          <p:cNvPr id="47145" name="Text Box 41"/>
          <p:cNvSpPr txBox="1">
            <a:spLocks noChangeArrowheads="1"/>
          </p:cNvSpPr>
          <p:nvPr/>
        </p:nvSpPr>
        <p:spPr bwMode="auto">
          <a:xfrm>
            <a:off x="3851275" y="2781300"/>
            <a:ext cx="349250" cy="366713"/>
          </a:xfrm>
          <a:prstGeom prst="rect">
            <a:avLst/>
          </a:prstGeom>
          <a:noFill/>
          <a:ln w="9525">
            <a:noFill/>
            <a:miter lim="800000"/>
            <a:headEnd/>
            <a:tailEnd/>
          </a:ln>
          <a:effectLst/>
        </p:spPr>
        <p:txBody>
          <a:bodyPr wrap="none">
            <a:spAutoFit/>
          </a:bodyPr>
          <a:lstStyle/>
          <a:p>
            <a:r>
              <a:rPr lang="cs-CZ" b="1"/>
              <a:t>A</a:t>
            </a:r>
          </a:p>
        </p:txBody>
      </p:sp>
      <p:sp>
        <p:nvSpPr>
          <p:cNvPr id="47146" name="Text Box 42"/>
          <p:cNvSpPr txBox="1">
            <a:spLocks noChangeArrowheads="1"/>
          </p:cNvSpPr>
          <p:nvPr/>
        </p:nvSpPr>
        <p:spPr bwMode="auto">
          <a:xfrm>
            <a:off x="4211638" y="2852738"/>
            <a:ext cx="349250" cy="366712"/>
          </a:xfrm>
          <a:prstGeom prst="rect">
            <a:avLst/>
          </a:prstGeom>
          <a:noFill/>
          <a:ln w="9525">
            <a:noFill/>
            <a:miter lim="800000"/>
            <a:headEnd/>
            <a:tailEnd/>
          </a:ln>
          <a:effectLst/>
        </p:spPr>
        <p:txBody>
          <a:bodyPr wrap="none">
            <a:spAutoFit/>
          </a:bodyPr>
          <a:lstStyle/>
          <a:p>
            <a:r>
              <a:rPr lang="cs-CZ" b="1"/>
              <a:t>D</a:t>
            </a:r>
          </a:p>
        </p:txBody>
      </p:sp>
      <p:sp>
        <p:nvSpPr>
          <p:cNvPr id="47147" name="Text Box 43"/>
          <p:cNvSpPr txBox="1">
            <a:spLocks noChangeArrowheads="1"/>
          </p:cNvSpPr>
          <p:nvPr/>
        </p:nvSpPr>
        <p:spPr bwMode="auto">
          <a:xfrm>
            <a:off x="6877050" y="1989138"/>
            <a:ext cx="349250" cy="366712"/>
          </a:xfrm>
          <a:prstGeom prst="rect">
            <a:avLst/>
          </a:prstGeom>
          <a:noFill/>
          <a:ln w="9525">
            <a:noFill/>
            <a:miter lim="800000"/>
            <a:headEnd/>
            <a:tailEnd/>
          </a:ln>
          <a:effectLst/>
        </p:spPr>
        <p:txBody>
          <a:bodyPr wrap="none">
            <a:spAutoFit/>
          </a:bodyPr>
          <a:lstStyle/>
          <a:p>
            <a:r>
              <a:rPr lang="cs-CZ" b="1"/>
              <a:t>A</a:t>
            </a:r>
          </a:p>
        </p:txBody>
      </p:sp>
      <p:sp>
        <p:nvSpPr>
          <p:cNvPr id="47148" name="Text Box 44"/>
          <p:cNvSpPr txBox="1">
            <a:spLocks noChangeArrowheads="1"/>
          </p:cNvSpPr>
          <p:nvPr/>
        </p:nvSpPr>
        <p:spPr bwMode="auto">
          <a:xfrm>
            <a:off x="6659563" y="2708275"/>
            <a:ext cx="349250" cy="366713"/>
          </a:xfrm>
          <a:prstGeom prst="rect">
            <a:avLst/>
          </a:prstGeom>
          <a:noFill/>
          <a:ln w="9525">
            <a:noFill/>
            <a:miter lim="800000"/>
            <a:headEnd/>
            <a:tailEnd/>
          </a:ln>
          <a:effectLst/>
        </p:spPr>
        <p:txBody>
          <a:bodyPr wrap="none">
            <a:spAutoFit/>
          </a:bodyPr>
          <a:lstStyle/>
          <a:p>
            <a:r>
              <a:rPr lang="cs-CZ" b="1"/>
              <a:t>A</a:t>
            </a:r>
          </a:p>
        </p:txBody>
      </p:sp>
      <p:sp>
        <p:nvSpPr>
          <p:cNvPr id="47149" name="Text Box 45"/>
          <p:cNvSpPr txBox="1">
            <a:spLocks noChangeArrowheads="1"/>
          </p:cNvSpPr>
          <p:nvPr/>
        </p:nvSpPr>
        <p:spPr bwMode="auto">
          <a:xfrm>
            <a:off x="7524750" y="1844675"/>
            <a:ext cx="349250" cy="366713"/>
          </a:xfrm>
          <a:prstGeom prst="rect">
            <a:avLst/>
          </a:prstGeom>
          <a:noFill/>
          <a:ln w="9525">
            <a:noFill/>
            <a:miter lim="800000"/>
            <a:headEnd/>
            <a:tailEnd/>
          </a:ln>
          <a:effectLst/>
        </p:spPr>
        <p:txBody>
          <a:bodyPr wrap="none">
            <a:spAutoFit/>
          </a:bodyPr>
          <a:lstStyle/>
          <a:p>
            <a:r>
              <a:rPr lang="cs-CZ" b="1"/>
              <a:t>D</a:t>
            </a:r>
          </a:p>
        </p:txBody>
      </p:sp>
      <p:sp>
        <p:nvSpPr>
          <p:cNvPr id="47150" name="Text Box 46"/>
          <p:cNvSpPr txBox="1">
            <a:spLocks noChangeArrowheads="1"/>
          </p:cNvSpPr>
          <p:nvPr/>
        </p:nvSpPr>
        <p:spPr bwMode="auto">
          <a:xfrm>
            <a:off x="7092950" y="2781300"/>
            <a:ext cx="349250" cy="366713"/>
          </a:xfrm>
          <a:prstGeom prst="rect">
            <a:avLst/>
          </a:prstGeom>
          <a:noFill/>
          <a:ln w="9525">
            <a:noFill/>
            <a:miter lim="800000"/>
            <a:headEnd/>
            <a:tailEnd/>
          </a:ln>
          <a:effectLst/>
        </p:spPr>
        <p:txBody>
          <a:bodyPr wrap="none">
            <a:spAutoFit/>
          </a:bodyPr>
          <a:lstStyle/>
          <a:p>
            <a:r>
              <a:rPr lang="cs-CZ" b="1"/>
              <a:t>D</a:t>
            </a:r>
          </a:p>
        </p:txBody>
      </p:sp>
      <p:sp>
        <p:nvSpPr>
          <p:cNvPr id="47151" name="Text Box 47"/>
          <p:cNvSpPr txBox="1">
            <a:spLocks noChangeArrowheads="1"/>
          </p:cNvSpPr>
          <p:nvPr/>
        </p:nvSpPr>
        <p:spPr bwMode="auto">
          <a:xfrm>
            <a:off x="611188" y="908050"/>
            <a:ext cx="1473200" cy="304800"/>
          </a:xfrm>
          <a:prstGeom prst="rect">
            <a:avLst/>
          </a:prstGeom>
          <a:noFill/>
          <a:ln w="9525">
            <a:noFill/>
            <a:miter lim="800000"/>
            <a:headEnd/>
            <a:tailEnd/>
          </a:ln>
          <a:effectLst/>
        </p:spPr>
        <p:txBody>
          <a:bodyPr wrap="none">
            <a:spAutoFit/>
          </a:bodyPr>
          <a:lstStyle/>
          <a:p>
            <a:r>
              <a:rPr lang="cs-CZ" sz="1400" b="1"/>
              <a:t>silent module 1</a:t>
            </a:r>
          </a:p>
        </p:txBody>
      </p:sp>
      <p:sp>
        <p:nvSpPr>
          <p:cNvPr id="47152" name="Text Box 48"/>
          <p:cNvSpPr txBox="1">
            <a:spLocks noChangeArrowheads="1"/>
          </p:cNvSpPr>
          <p:nvPr/>
        </p:nvSpPr>
        <p:spPr bwMode="auto">
          <a:xfrm>
            <a:off x="6516688" y="908050"/>
            <a:ext cx="1473200" cy="304800"/>
          </a:xfrm>
          <a:prstGeom prst="rect">
            <a:avLst/>
          </a:prstGeom>
          <a:noFill/>
          <a:ln w="9525">
            <a:noFill/>
            <a:miter lim="800000"/>
            <a:headEnd/>
            <a:tailEnd/>
          </a:ln>
          <a:effectLst/>
        </p:spPr>
        <p:txBody>
          <a:bodyPr wrap="none">
            <a:spAutoFit/>
          </a:bodyPr>
          <a:lstStyle/>
          <a:p>
            <a:r>
              <a:rPr lang="cs-CZ" sz="1400" b="1"/>
              <a:t>silent module 3</a:t>
            </a:r>
          </a:p>
        </p:txBody>
      </p:sp>
      <p:sp>
        <p:nvSpPr>
          <p:cNvPr id="47155" name="Rectangle 5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he-IL"/>
          </a:p>
        </p:txBody>
      </p:sp>
      <p:pic>
        <p:nvPicPr>
          <p:cNvPr id="47154" name="Picture 50" descr="Fr25-108"/>
          <p:cNvPicPr>
            <a:picLocks noChangeAspect="1" noChangeArrowheads="1"/>
          </p:cNvPicPr>
          <p:nvPr/>
        </p:nvPicPr>
        <p:blipFill>
          <a:blip r:embed="rId8" cstate="print"/>
          <a:srcRect/>
          <a:stretch>
            <a:fillRect/>
          </a:stretch>
        </p:blipFill>
        <p:spPr bwMode="auto">
          <a:xfrm>
            <a:off x="3419475" y="1268413"/>
            <a:ext cx="1943100" cy="1458912"/>
          </a:xfrm>
          <a:prstGeom prst="rect">
            <a:avLst/>
          </a:prstGeom>
          <a:noFill/>
        </p:spPr>
      </p:pic>
      <p:sp>
        <p:nvSpPr>
          <p:cNvPr id="47156" name="Text Box 52"/>
          <p:cNvSpPr txBox="1">
            <a:spLocks noChangeArrowheads="1"/>
          </p:cNvSpPr>
          <p:nvPr/>
        </p:nvSpPr>
        <p:spPr bwMode="auto">
          <a:xfrm>
            <a:off x="3348038" y="908050"/>
            <a:ext cx="1670050" cy="304800"/>
          </a:xfrm>
          <a:prstGeom prst="rect">
            <a:avLst/>
          </a:prstGeom>
          <a:noFill/>
          <a:ln w="9525">
            <a:noFill/>
            <a:miter lim="800000"/>
            <a:headEnd/>
            <a:tailEnd/>
          </a:ln>
          <a:effectLst/>
        </p:spPr>
        <p:txBody>
          <a:bodyPr wrap="none">
            <a:spAutoFit/>
          </a:bodyPr>
          <a:lstStyle/>
          <a:p>
            <a:r>
              <a:rPr lang="cs-CZ" sz="1400" b="1"/>
              <a:t>    silent module 2</a:t>
            </a:r>
          </a:p>
        </p:txBody>
      </p:sp>
      <p:sp>
        <p:nvSpPr>
          <p:cNvPr id="47157" name="Text Box 53"/>
          <p:cNvSpPr txBox="1">
            <a:spLocks noChangeArrowheads="1"/>
          </p:cNvSpPr>
          <p:nvPr/>
        </p:nvSpPr>
        <p:spPr bwMode="auto">
          <a:xfrm>
            <a:off x="3779838" y="2205038"/>
            <a:ext cx="349250" cy="366712"/>
          </a:xfrm>
          <a:prstGeom prst="rect">
            <a:avLst/>
          </a:prstGeom>
          <a:noFill/>
          <a:ln w="9525">
            <a:noFill/>
            <a:miter lim="800000"/>
            <a:headEnd/>
            <a:tailEnd/>
          </a:ln>
          <a:effectLst/>
        </p:spPr>
        <p:txBody>
          <a:bodyPr wrap="none">
            <a:spAutoFit/>
          </a:bodyPr>
          <a:lstStyle/>
          <a:p>
            <a:r>
              <a:rPr lang="cs-CZ" b="1"/>
              <a:t>A</a:t>
            </a:r>
          </a:p>
        </p:txBody>
      </p:sp>
      <p:sp>
        <p:nvSpPr>
          <p:cNvPr id="47158" name="Text Box 54"/>
          <p:cNvSpPr txBox="1">
            <a:spLocks noChangeArrowheads="1"/>
          </p:cNvSpPr>
          <p:nvPr/>
        </p:nvSpPr>
        <p:spPr bwMode="auto">
          <a:xfrm>
            <a:off x="4572000" y="1989138"/>
            <a:ext cx="349250" cy="366712"/>
          </a:xfrm>
          <a:prstGeom prst="rect">
            <a:avLst/>
          </a:prstGeom>
          <a:noFill/>
          <a:ln w="9525">
            <a:noFill/>
            <a:miter lim="800000"/>
            <a:headEnd/>
            <a:tailEnd/>
          </a:ln>
          <a:effectLst/>
        </p:spPr>
        <p:txBody>
          <a:bodyPr wrap="none">
            <a:spAutoFit/>
          </a:bodyPr>
          <a:lstStyle/>
          <a:p>
            <a:r>
              <a:rPr lang="cs-CZ" b="1"/>
              <a:t>D</a:t>
            </a:r>
          </a:p>
        </p:txBody>
      </p:sp>
      <p:sp>
        <p:nvSpPr>
          <p:cNvPr id="47159" name="Text Box 55"/>
          <p:cNvSpPr txBox="1">
            <a:spLocks noChangeArrowheads="1"/>
          </p:cNvSpPr>
          <p:nvPr/>
        </p:nvSpPr>
        <p:spPr bwMode="auto">
          <a:xfrm>
            <a:off x="1187450" y="3573463"/>
            <a:ext cx="282575" cy="304800"/>
          </a:xfrm>
          <a:prstGeom prst="rect">
            <a:avLst/>
          </a:prstGeom>
          <a:noFill/>
          <a:ln w="9525">
            <a:noFill/>
            <a:miter lim="800000"/>
            <a:headEnd/>
            <a:tailEnd/>
          </a:ln>
          <a:effectLst/>
        </p:spPr>
        <p:txBody>
          <a:bodyPr>
            <a:spAutoFit/>
          </a:bodyPr>
          <a:lstStyle/>
          <a:p>
            <a:r>
              <a:rPr lang="cs-CZ" sz="1400" b="1"/>
              <a:t>1</a:t>
            </a:r>
          </a:p>
        </p:txBody>
      </p:sp>
      <p:sp>
        <p:nvSpPr>
          <p:cNvPr id="47160" name="Text Box 56"/>
          <p:cNvSpPr txBox="1">
            <a:spLocks noChangeArrowheads="1"/>
          </p:cNvSpPr>
          <p:nvPr/>
        </p:nvSpPr>
        <p:spPr bwMode="auto">
          <a:xfrm>
            <a:off x="4211638" y="3716338"/>
            <a:ext cx="282575" cy="304800"/>
          </a:xfrm>
          <a:prstGeom prst="rect">
            <a:avLst/>
          </a:prstGeom>
          <a:noFill/>
          <a:ln w="9525">
            <a:noFill/>
            <a:miter lim="800000"/>
            <a:headEnd/>
            <a:tailEnd/>
          </a:ln>
          <a:effectLst/>
        </p:spPr>
        <p:txBody>
          <a:bodyPr wrap="none">
            <a:spAutoFit/>
          </a:bodyPr>
          <a:lstStyle/>
          <a:p>
            <a:r>
              <a:rPr lang="cs-CZ" sz="1400" b="1"/>
              <a:t>2</a:t>
            </a:r>
          </a:p>
        </p:txBody>
      </p:sp>
      <p:sp>
        <p:nvSpPr>
          <p:cNvPr id="47161" name="Text Box 57"/>
          <p:cNvSpPr txBox="1">
            <a:spLocks noChangeArrowheads="1"/>
          </p:cNvSpPr>
          <p:nvPr/>
        </p:nvSpPr>
        <p:spPr bwMode="auto">
          <a:xfrm>
            <a:off x="7019925" y="3644900"/>
            <a:ext cx="282575" cy="304800"/>
          </a:xfrm>
          <a:prstGeom prst="rect">
            <a:avLst/>
          </a:prstGeom>
          <a:noFill/>
          <a:ln w="9525">
            <a:noFill/>
            <a:miter lim="800000"/>
            <a:headEnd/>
            <a:tailEnd/>
          </a:ln>
          <a:effectLst/>
        </p:spPr>
        <p:txBody>
          <a:bodyPr wrap="none">
            <a:spAutoFit/>
          </a:bodyPr>
          <a:lstStyle/>
          <a:p>
            <a:r>
              <a:rPr lang="cs-CZ" sz="1400" b="1"/>
              <a:t>3</a:t>
            </a:r>
          </a:p>
        </p:txBody>
      </p:sp>
      <p:sp>
        <p:nvSpPr>
          <p:cNvPr id="47162" name="Text Box 58"/>
          <p:cNvSpPr txBox="1">
            <a:spLocks noChangeArrowheads="1"/>
          </p:cNvSpPr>
          <p:nvPr/>
        </p:nvSpPr>
        <p:spPr bwMode="auto">
          <a:xfrm>
            <a:off x="1476375" y="6021388"/>
            <a:ext cx="5772150" cy="641350"/>
          </a:xfrm>
          <a:prstGeom prst="rect">
            <a:avLst/>
          </a:prstGeom>
          <a:noFill/>
          <a:ln w="9525">
            <a:noFill/>
            <a:miter lim="800000"/>
            <a:headEnd/>
            <a:tailEnd/>
          </a:ln>
          <a:effectLst/>
        </p:spPr>
        <p:txBody>
          <a:bodyPr wrap="none">
            <a:spAutoFit/>
          </a:bodyPr>
          <a:lstStyle/>
          <a:p>
            <a:r>
              <a:rPr lang="cs-CZ"/>
              <a:t>The silent modules appear to maintain </a:t>
            </a:r>
          </a:p>
          <a:p>
            <a:r>
              <a:rPr lang="cs-CZ"/>
              <a:t>3D structural relationships between functionall modules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p:txBody>
          <a:bodyPr/>
          <a:lstStyle/>
          <a:p>
            <a:pPr>
              <a:buFontTx/>
              <a:buNone/>
            </a:pPr>
            <a:r>
              <a:rPr lang="en-US"/>
              <a:t>Application 3:</a:t>
            </a:r>
          </a:p>
          <a:p>
            <a:pPr>
              <a:buFontTx/>
              <a:buNone/>
            </a:pPr>
            <a:endParaRPr lang="en-US"/>
          </a:p>
          <a:p>
            <a:pPr algn="ctr">
              <a:buFontTx/>
              <a:buNone/>
            </a:pPr>
            <a:r>
              <a:rPr lang="en-US" sz="4400" b="1"/>
              <a:t>Molecular evolution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768725" y="615950"/>
            <a:ext cx="9144000" cy="0"/>
          </a:xfrm>
          <a:prstGeom prst="rect">
            <a:avLst/>
          </a:prstGeom>
          <a:noFill/>
          <a:ln w="9525">
            <a:noFill/>
            <a:miter lim="800000"/>
            <a:headEnd/>
            <a:tailEnd/>
          </a:ln>
          <a:effectLst/>
        </p:spPr>
        <p:txBody>
          <a:bodyPr wrap="none" anchor="ctr">
            <a:spAutoFit/>
          </a:bodyPr>
          <a:lstStyle/>
          <a:p>
            <a:endParaRPr lang="he-IL"/>
          </a:p>
        </p:txBody>
      </p:sp>
      <p:pic>
        <p:nvPicPr>
          <p:cNvPr id="52227" name="Picture 3" descr="Fig2A"/>
          <p:cNvPicPr>
            <a:picLocks noChangeAspect="1" noChangeArrowheads="1"/>
          </p:cNvPicPr>
          <p:nvPr/>
        </p:nvPicPr>
        <p:blipFill>
          <a:blip r:embed="rId3" cstate="print"/>
          <a:srcRect/>
          <a:stretch>
            <a:fillRect/>
          </a:stretch>
        </p:blipFill>
        <p:spPr bwMode="auto">
          <a:xfrm>
            <a:off x="2339975" y="404813"/>
            <a:ext cx="4464050" cy="5329237"/>
          </a:xfrm>
          <a:prstGeom prst="rect">
            <a:avLst/>
          </a:prstGeom>
          <a:noFill/>
        </p:spPr>
      </p:pic>
      <p:sp>
        <p:nvSpPr>
          <p:cNvPr id="52228" name="Text Box 4"/>
          <p:cNvSpPr txBox="1">
            <a:spLocks noChangeArrowheads="1"/>
          </p:cNvSpPr>
          <p:nvPr/>
        </p:nvSpPr>
        <p:spPr bwMode="auto">
          <a:xfrm>
            <a:off x="2484438" y="5949950"/>
            <a:ext cx="4464050" cy="641350"/>
          </a:xfrm>
          <a:prstGeom prst="rect">
            <a:avLst/>
          </a:prstGeom>
          <a:noFill/>
          <a:ln w="9525">
            <a:noFill/>
            <a:miter lim="800000"/>
            <a:headEnd/>
            <a:tailEnd/>
          </a:ln>
          <a:effectLst/>
        </p:spPr>
        <p:txBody>
          <a:bodyPr>
            <a:spAutoFit/>
          </a:bodyPr>
          <a:lstStyle/>
          <a:p>
            <a:pPr algn="ctr"/>
            <a:r>
              <a:rPr lang="cs-CZ"/>
              <a:t>Sequence space based </a:t>
            </a:r>
          </a:p>
          <a:p>
            <a:pPr algn="ctr"/>
            <a:r>
              <a:rPr lang="cs-CZ"/>
              <a:t>evolutionary tree of omnipresent elements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755650" y="209550"/>
            <a:ext cx="7994650" cy="6099175"/>
          </a:xfrm>
          <a:prstGeom prst="rect">
            <a:avLst/>
          </a:prstGeom>
          <a:noFill/>
          <a:ln w="9525">
            <a:noFill/>
            <a:miter lim="800000"/>
            <a:headEnd/>
            <a:tailEnd/>
          </a:ln>
          <a:effectLst/>
        </p:spPr>
        <p:txBody>
          <a:bodyPr wrap="none">
            <a:spAutoFit/>
          </a:bodyPr>
          <a:lstStyle/>
          <a:p>
            <a:endParaRPr lang="en-US">
              <a:solidFill>
                <a:srgbClr val="FF0066"/>
              </a:solidFill>
            </a:endParaRPr>
          </a:p>
          <a:p>
            <a:r>
              <a:rPr lang="cs-CZ" sz="3200"/>
              <a:t>Descriptive definition of </a:t>
            </a:r>
            <a:r>
              <a:rPr lang="cs-CZ" sz="3200">
                <a:solidFill>
                  <a:srgbClr val="FF0066"/>
                </a:solidFill>
              </a:rPr>
              <a:t>p</a:t>
            </a:r>
            <a:r>
              <a:rPr lang="en-US" sz="3200">
                <a:solidFill>
                  <a:srgbClr val="FF0066"/>
                </a:solidFill>
              </a:rPr>
              <a:t>rotein modules</a:t>
            </a:r>
            <a:r>
              <a:rPr lang="cs-CZ">
                <a:solidFill>
                  <a:srgbClr val="FF0066"/>
                </a:solidFill>
              </a:rPr>
              <a:t>:</a:t>
            </a:r>
          </a:p>
          <a:p>
            <a:endParaRPr lang="en-US">
              <a:solidFill>
                <a:srgbClr val="FF0066"/>
              </a:solidFill>
            </a:endParaRPr>
          </a:p>
          <a:p>
            <a:r>
              <a:rPr lang="en-US"/>
              <a:t>Their </a:t>
            </a:r>
            <a:r>
              <a:rPr lang="en-US" sz="3200">
                <a:solidFill>
                  <a:srgbClr val="FF0066"/>
                </a:solidFill>
              </a:rPr>
              <a:t>sequences</a:t>
            </a:r>
            <a:r>
              <a:rPr lang="en-US"/>
              <a:t> are represented by networks </a:t>
            </a:r>
          </a:p>
          <a:p>
            <a:r>
              <a:rPr lang="en-US"/>
              <a:t>in the protein sequence space -</a:t>
            </a:r>
          </a:p>
          <a:p>
            <a:r>
              <a:rPr lang="en-US"/>
              <a:t>separate network (or group of related networks) for each module.</a:t>
            </a:r>
          </a:p>
          <a:p>
            <a:endParaRPr lang="en-US"/>
          </a:p>
          <a:p>
            <a:r>
              <a:rPr lang="en-US"/>
              <a:t>Each module has its own unique </a:t>
            </a:r>
            <a:r>
              <a:rPr lang="en-US" sz="3200">
                <a:solidFill>
                  <a:srgbClr val="FF0066"/>
                </a:solidFill>
              </a:rPr>
              <a:t>structure</a:t>
            </a:r>
            <a:r>
              <a:rPr lang="en-US">
                <a:solidFill>
                  <a:srgbClr val="FF0066"/>
                </a:solidFill>
              </a:rPr>
              <a:t>. </a:t>
            </a:r>
          </a:p>
          <a:p>
            <a:r>
              <a:rPr lang="en-US"/>
              <a:t>Typically, these are closed loops of the contour length 25-30 residues.</a:t>
            </a:r>
          </a:p>
          <a:p>
            <a:endParaRPr lang="en-US"/>
          </a:p>
          <a:p>
            <a:r>
              <a:rPr lang="en-US"/>
              <a:t>Apart from general activity ascribed to the protein that harbors given module, </a:t>
            </a:r>
          </a:p>
          <a:p>
            <a:r>
              <a:rPr lang="en-US"/>
              <a:t>each module type has its own specific </a:t>
            </a:r>
            <a:r>
              <a:rPr lang="en-US" sz="3200">
                <a:solidFill>
                  <a:srgbClr val="FF0066"/>
                </a:solidFill>
              </a:rPr>
              <a:t>function</a:t>
            </a:r>
            <a:r>
              <a:rPr lang="en-US"/>
              <a:t>.</a:t>
            </a:r>
          </a:p>
          <a:p>
            <a:endParaRPr lang="cs-CZ"/>
          </a:p>
          <a:p>
            <a:r>
              <a:rPr lang="en-US"/>
              <a:t>Individual modules even of the same type are sequence-wise often different. </a:t>
            </a:r>
          </a:p>
          <a:p>
            <a:r>
              <a:rPr lang="en-US"/>
              <a:t>Their </a:t>
            </a:r>
            <a:r>
              <a:rPr lang="en-US" sz="3200">
                <a:solidFill>
                  <a:srgbClr val="FF0066"/>
                </a:solidFill>
              </a:rPr>
              <a:t>evolution</a:t>
            </a:r>
            <a:r>
              <a:rPr lang="en-US">
                <a:solidFill>
                  <a:srgbClr val="FF0066"/>
                </a:solidFill>
              </a:rPr>
              <a:t> </a:t>
            </a:r>
            <a:r>
              <a:rPr lang="en-US"/>
              <a:t>from ancestral prototypes</a:t>
            </a:r>
            <a:r>
              <a:rPr lang="en-US">
                <a:solidFill>
                  <a:srgbClr val="FF0066"/>
                </a:solidFill>
              </a:rPr>
              <a:t> </a:t>
            </a:r>
          </a:p>
          <a:p>
            <a:r>
              <a:rPr lang="en-US"/>
              <a:t>may be traced along walks and networks in the sequence space.</a:t>
            </a:r>
          </a:p>
          <a:p>
            <a:endParaRPr lang="en-US"/>
          </a:p>
          <a:p>
            <a:endParaRPr lang="cs-CZ"/>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5"/>
          <p:cNvSpPr>
            <a:spLocks noChangeArrowheads="1"/>
          </p:cNvSpPr>
          <p:nvPr/>
        </p:nvSpPr>
        <p:spPr bwMode="auto">
          <a:xfrm>
            <a:off x="539750" y="2278063"/>
            <a:ext cx="8291513" cy="2528887"/>
          </a:xfrm>
          <a:prstGeom prst="rect">
            <a:avLst/>
          </a:prstGeom>
          <a:noFill/>
          <a:ln w="9525">
            <a:noFill/>
            <a:miter lim="800000"/>
            <a:headEnd/>
            <a:tailEnd/>
          </a:ln>
          <a:effectLst/>
        </p:spPr>
        <p:txBody>
          <a:bodyPr wrap="none" anchor="ctr">
            <a:spAutoFit/>
          </a:bodyPr>
          <a:lstStyle/>
          <a:p>
            <a:pPr algn="ctr"/>
            <a:r>
              <a:rPr lang="en-US" sz="2800" b="1">
                <a:cs typeface="Times New Roman" pitchFamily="18" charset="0"/>
              </a:rPr>
              <a:t>Additional application:</a:t>
            </a:r>
          </a:p>
          <a:p>
            <a:pPr algn="ctr"/>
            <a:r>
              <a:rPr lang="cs-CZ" sz="4400" b="1">
                <a:cs typeface="Times New Roman" pitchFamily="18" charset="0"/>
              </a:rPr>
              <a:t>Sequence space mapping </a:t>
            </a:r>
            <a:endParaRPr lang="en-US" sz="4400" b="1">
              <a:cs typeface="Times New Roman" pitchFamily="18" charset="0"/>
            </a:endParaRPr>
          </a:p>
          <a:p>
            <a:pPr algn="ctr"/>
            <a:r>
              <a:rPr lang="cs-CZ" sz="4400" b="1">
                <a:cs typeface="Times New Roman" pitchFamily="18" charset="0"/>
              </a:rPr>
              <a:t>reveals </a:t>
            </a:r>
            <a:endParaRPr lang="en-US" sz="4400" b="1">
              <a:cs typeface="Times New Roman" pitchFamily="18" charset="0"/>
            </a:endParaRPr>
          </a:p>
          <a:p>
            <a:pPr algn="ctr"/>
            <a:r>
              <a:rPr lang="cs-CZ" sz="4400" b="1">
                <a:cs typeface="Times New Roman" pitchFamily="18" charset="0"/>
              </a:rPr>
              <a:t>landmarks of protein structure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6" name="Picture 8"/>
          <p:cNvPicPr>
            <a:picLocks noChangeAspect="1" noChangeArrowheads="1"/>
          </p:cNvPicPr>
          <p:nvPr/>
        </p:nvPicPr>
        <p:blipFill>
          <a:blip r:embed="rId3" cstate="print"/>
          <a:srcRect/>
          <a:stretch>
            <a:fillRect/>
          </a:stretch>
        </p:blipFill>
        <p:spPr bwMode="auto">
          <a:xfrm>
            <a:off x="1187450" y="1412875"/>
            <a:ext cx="7058025" cy="452437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p:cNvPicPr>
            <a:picLocks noChangeAspect="1" noChangeArrowheads="1"/>
          </p:cNvPicPr>
          <p:nvPr/>
        </p:nvPicPr>
        <p:blipFill>
          <a:blip r:embed="rId3" cstate="print"/>
          <a:srcRect/>
          <a:stretch>
            <a:fillRect/>
          </a:stretch>
        </p:blipFill>
        <p:spPr bwMode="auto">
          <a:xfrm>
            <a:off x="1258888" y="765175"/>
            <a:ext cx="6408737" cy="507047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8" name="Group 6"/>
          <p:cNvGrpSpPr>
            <a:grpSpLocks/>
          </p:cNvGrpSpPr>
          <p:nvPr/>
        </p:nvGrpSpPr>
        <p:grpSpPr bwMode="auto">
          <a:xfrm>
            <a:off x="1331913" y="333375"/>
            <a:ext cx="6696075" cy="6203950"/>
            <a:chOff x="15264" y="14878"/>
            <a:chExt cx="4218" cy="3908"/>
          </a:xfrm>
        </p:grpSpPr>
        <p:pic>
          <p:nvPicPr>
            <p:cNvPr id="69639" name="Picture 7"/>
            <p:cNvPicPr>
              <a:picLocks noChangeAspect="1" noChangeArrowheads="1"/>
            </p:cNvPicPr>
            <p:nvPr/>
          </p:nvPicPr>
          <p:blipFill>
            <a:blip r:embed="rId3" cstate="print"/>
            <a:srcRect/>
            <a:stretch>
              <a:fillRect/>
            </a:stretch>
          </p:blipFill>
          <p:spPr bwMode="auto">
            <a:xfrm>
              <a:off x="15264" y="14878"/>
              <a:ext cx="4218" cy="2899"/>
            </a:xfrm>
            <a:prstGeom prst="rect">
              <a:avLst/>
            </a:prstGeom>
            <a:noFill/>
            <a:ln w="9525">
              <a:noFill/>
              <a:miter lim="800000"/>
              <a:headEnd/>
              <a:tailEnd/>
            </a:ln>
            <a:effectLst/>
          </p:spPr>
        </p:pic>
        <p:sp>
          <p:nvSpPr>
            <p:cNvPr id="69640" name="Text Box 8"/>
            <p:cNvSpPr txBox="1">
              <a:spLocks noChangeArrowheads="1"/>
            </p:cNvSpPr>
            <p:nvPr/>
          </p:nvSpPr>
          <p:spPr bwMode="auto">
            <a:xfrm>
              <a:off x="15264" y="17872"/>
              <a:ext cx="4173" cy="914"/>
            </a:xfrm>
            <a:prstGeom prst="rect">
              <a:avLst/>
            </a:prstGeom>
            <a:solidFill>
              <a:srgbClr val="FFFF99"/>
            </a:solidFill>
            <a:ln w="76200" cmpd="tri">
              <a:solidFill>
                <a:srgbClr val="FF00FF"/>
              </a:solidFill>
              <a:miter lim="800000"/>
              <a:headEnd/>
              <a:tailEnd/>
            </a:ln>
            <a:effectLst/>
          </p:spPr>
          <p:txBody>
            <a:bodyPr>
              <a:spAutoFit/>
            </a:bodyPr>
            <a:lstStyle/>
            <a:p>
              <a:pPr algn="justLow" defTabSz="863600" eaLnBrk="0" hangingPunct="0"/>
              <a:r>
                <a:rPr lang="en-US" sz="2100" b="1">
                  <a:latin typeface="Times New Roman" pitchFamily="18" charset="0"/>
                </a:rPr>
                <a:t>Distribution of distances between the ends of 20 aa fragments corresponding to sharp transitions in the network maps and the boundaries of the alpha-helices and beta-sheets</a:t>
              </a:r>
              <a:r>
                <a:rPr lang="en-US" sz="2100">
                  <a:latin typeface="Times New Roman" pitchFamily="18" charset="0"/>
                </a:rPr>
                <a:t>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79512" y="0"/>
            <a:ext cx="8291512" cy="1138238"/>
          </a:xfrm>
        </p:spPr>
        <p:txBody>
          <a:bodyPr rtlCol="1">
            <a:normAutofit/>
          </a:bodyPr>
          <a:lstStyle/>
          <a:p>
            <a:pPr algn="l" rtl="0" fontAlgn="auto">
              <a:spcAft>
                <a:spcPts val="0"/>
              </a:spcAft>
              <a:defRPr/>
            </a:pPr>
            <a:r>
              <a:rPr lang="en-US" b="1" dirty="0" smtClean="0">
                <a:solidFill>
                  <a:srgbClr val="FF0000"/>
                </a:solidFill>
              </a:rPr>
              <a:t>The Existing Solutions</a:t>
            </a:r>
            <a:endParaRPr lang="cs-CZ" sz="3200" b="1" dirty="0">
              <a:solidFill>
                <a:srgbClr val="FF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3" y="3538470"/>
            <a:ext cx="8458200" cy="19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451521"/>
            <a:ext cx="5562600" cy="1377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03200" y="805190"/>
            <a:ext cx="4890570" cy="646331"/>
          </a:xfrm>
          <a:prstGeom prst="rect">
            <a:avLst/>
          </a:prstGeom>
        </p:spPr>
        <p:txBody>
          <a:bodyPr wrap="none">
            <a:spAutoFit/>
          </a:bodyPr>
          <a:lstStyle/>
          <a:p>
            <a:r>
              <a:rPr lang="en-US" sz="3600" b="1" dirty="0">
                <a:solidFill>
                  <a:srgbClr val="00B050"/>
                </a:solidFill>
              </a:rPr>
              <a:t>Pair sequence alignment</a:t>
            </a:r>
          </a:p>
        </p:txBody>
      </p:sp>
      <p:sp>
        <p:nvSpPr>
          <p:cNvPr id="3" name="Rectangle 2"/>
          <p:cNvSpPr/>
          <p:nvPr/>
        </p:nvSpPr>
        <p:spPr>
          <a:xfrm>
            <a:off x="228600" y="2921168"/>
            <a:ext cx="8300286" cy="646331"/>
          </a:xfrm>
          <a:prstGeom prst="rect">
            <a:avLst/>
          </a:prstGeom>
        </p:spPr>
        <p:txBody>
          <a:bodyPr wrap="none">
            <a:spAutoFit/>
          </a:bodyPr>
          <a:lstStyle/>
          <a:p>
            <a:r>
              <a:rPr lang="en-US" sz="3600" b="1" dirty="0">
                <a:solidFill>
                  <a:srgbClr val="00B050"/>
                </a:solidFill>
              </a:rPr>
              <a:t>Enhanced by multiple sequence alignment</a:t>
            </a:r>
          </a:p>
        </p:txBody>
      </p:sp>
      <p:sp>
        <p:nvSpPr>
          <p:cNvPr id="5" name="Rectangle 4"/>
          <p:cNvSpPr/>
          <p:nvPr/>
        </p:nvSpPr>
        <p:spPr>
          <a:xfrm>
            <a:off x="362484" y="5494471"/>
            <a:ext cx="8476715" cy="1200329"/>
          </a:xfrm>
          <a:prstGeom prst="rect">
            <a:avLst/>
          </a:prstGeom>
        </p:spPr>
        <p:txBody>
          <a:bodyPr wrap="square">
            <a:spAutoFit/>
          </a:bodyPr>
          <a:lstStyle/>
          <a:p>
            <a:r>
              <a:rPr lang="en-US" sz="3600" b="1" dirty="0">
                <a:solidFill>
                  <a:srgbClr val="00B050"/>
                </a:solidFill>
              </a:rPr>
              <a:t>But! There is a lots of meaningless noise or provides only trivial solutions</a:t>
            </a:r>
          </a:p>
        </p:txBody>
      </p:sp>
    </p:spTree>
    <p:extLst>
      <p:ext uri="{BB962C8B-B14F-4D97-AF65-F5344CB8AC3E}">
        <p14:creationId xmlns:p14="http://schemas.microsoft.com/office/powerpoint/2010/main" val="9919848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Grp="1" noChangeArrowheads="1"/>
          </p:cNvSpPr>
          <p:nvPr>
            <p:ph type="body" idx="1"/>
          </p:nvPr>
        </p:nvSpPr>
        <p:spPr>
          <a:noFill/>
          <a:ln/>
        </p:spPr>
        <p:txBody>
          <a:bodyPr/>
          <a:lstStyle/>
          <a:p>
            <a:pPr>
              <a:buFontTx/>
              <a:buNone/>
            </a:pPr>
            <a:r>
              <a:rPr lang="en-US"/>
              <a:t>Application 4:</a:t>
            </a:r>
          </a:p>
          <a:p>
            <a:pPr>
              <a:buFontTx/>
              <a:buNone/>
            </a:pPr>
            <a:endParaRPr lang="en-US"/>
          </a:p>
          <a:p>
            <a:pPr algn="ctr">
              <a:buFontTx/>
              <a:buNone/>
            </a:pPr>
            <a:r>
              <a:rPr lang="en-US" sz="4400" b="1">
                <a:cs typeface="Arial" pitchFamily="34" charset="0"/>
              </a:rPr>
              <a:t>Sequence alignment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ChangeArrowheads="1"/>
          </p:cNvSpPr>
          <p:nvPr/>
        </p:nvSpPr>
        <p:spPr bwMode="auto">
          <a:xfrm>
            <a:off x="-377825" y="3432175"/>
            <a:ext cx="184150" cy="457200"/>
          </a:xfrm>
          <a:prstGeom prst="rect">
            <a:avLst/>
          </a:prstGeom>
          <a:noFill/>
          <a:ln w="9525">
            <a:noFill/>
            <a:miter lim="800000"/>
            <a:headEnd/>
            <a:tailEnd/>
          </a:ln>
          <a:effectLst/>
        </p:spPr>
        <p:txBody>
          <a:bodyPr wrap="none" anchor="ctr">
            <a:spAutoFit/>
          </a:bodyPr>
          <a:lstStyle/>
          <a:p>
            <a:pPr eaLnBrk="0" hangingPunct="0"/>
            <a:endParaRPr lang="en-US" sz="2400">
              <a:latin typeface="Times New Roman" pitchFamily="18" charset="0"/>
            </a:endParaRPr>
          </a:p>
        </p:txBody>
      </p:sp>
      <p:grpSp>
        <p:nvGrpSpPr>
          <p:cNvPr id="70663" name="Group 7"/>
          <p:cNvGrpSpPr>
            <a:grpSpLocks/>
          </p:cNvGrpSpPr>
          <p:nvPr/>
        </p:nvGrpSpPr>
        <p:grpSpPr bwMode="auto">
          <a:xfrm>
            <a:off x="539750" y="757238"/>
            <a:ext cx="8316913" cy="5491162"/>
            <a:chOff x="340" y="477"/>
            <a:chExt cx="5239" cy="3459"/>
          </a:xfrm>
        </p:grpSpPr>
        <p:sp>
          <p:nvSpPr>
            <p:cNvPr id="70661" name="Rectangle 5"/>
            <p:cNvSpPr>
              <a:spLocks noChangeArrowheads="1"/>
            </p:cNvSpPr>
            <p:nvPr/>
          </p:nvSpPr>
          <p:spPr bwMode="auto">
            <a:xfrm>
              <a:off x="340" y="3022"/>
              <a:ext cx="5239" cy="914"/>
            </a:xfrm>
            <a:prstGeom prst="rect">
              <a:avLst/>
            </a:prstGeom>
            <a:noFill/>
            <a:ln w="76200" cmpd="tri">
              <a:solidFill>
                <a:srgbClr val="FF00FF"/>
              </a:solidFill>
              <a:miter lim="800000"/>
              <a:headEnd/>
              <a:tailEnd/>
            </a:ln>
            <a:effectLst/>
          </p:spPr>
          <p:txBody>
            <a:bodyPr anchor="ctr">
              <a:spAutoFit/>
            </a:bodyPr>
            <a:lstStyle/>
            <a:p>
              <a:pPr algn="justLow" eaLnBrk="0" hangingPunct="0"/>
              <a:r>
                <a:rPr lang="en-US" sz="2100" b="1">
                  <a:latin typeface="Times New Roman" pitchFamily="18" charset="0"/>
                </a:rPr>
                <a:t>Schematic illustration of the alignment by networks and detection of indels. The 20 aa fragments (selected by brackets), belonging to the same network, should correspond to one another in the alignment. The mapping of indels is a natural outcome of the procedure.</a:t>
              </a:r>
            </a:p>
          </p:txBody>
        </p:sp>
        <p:pic>
          <p:nvPicPr>
            <p:cNvPr id="70662" name="Picture 6" descr="Fig1C"/>
            <p:cNvPicPr>
              <a:picLocks noChangeAspect="1" noChangeArrowheads="1"/>
            </p:cNvPicPr>
            <p:nvPr/>
          </p:nvPicPr>
          <p:blipFill>
            <a:blip r:embed="rId3" cstate="print"/>
            <a:srcRect/>
            <a:stretch>
              <a:fillRect/>
            </a:stretch>
          </p:blipFill>
          <p:spPr bwMode="auto">
            <a:xfrm>
              <a:off x="476" y="477"/>
              <a:ext cx="4809" cy="2409"/>
            </a:xfrm>
            <a:prstGeom prst="rect">
              <a:avLst/>
            </a:prstGeom>
            <a:noFill/>
            <a:ln w="9525">
              <a:noFill/>
              <a:miter lim="800000"/>
              <a:headEnd/>
              <a:tailEnd/>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descr="Fig2"/>
          <p:cNvPicPr>
            <a:picLocks noChangeAspect="1" noChangeArrowheads="1"/>
          </p:cNvPicPr>
          <p:nvPr/>
        </p:nvPicPr>
        <p:blipFill>
          <a:blip r:embed="rId3" cstate="print"/>
          <a:srcRect/>
          <a:stretch>
            <a:fillRect/>
          </a:stretch>
        </p:blipFill>
        <p:spPr bwMode="auto">
          <a:xfrm>
            <a:off x="250825" y="404813"/>
            <a:ext cx="4889500" cy="5761037"/>
          </a:xfrm>
          <a:prstGeom prst="rect">
            <a:avLst/>
          </a:prstGeom>
          <a:noFill/>
        </p:spPr>
      </p:pic>
      <p:sp>
        <p:nvSpPr>
          <p:cNvPr id="71685" name="Rectangle 5"/>
          <p:cNvSpPr>
            <a:spLocks noChangeArrowheads="1"/>
          </p:cNvSpPr>
          <p:nvPr/>
        </p:nvSpPr>
        <p:spPr bwMode="auto">
          <a:xfrm>
            <a:off x="5508625" y="473075"/>
            <a:ext cx="3095625" cy="5619750"/>
          </a:xfrm>
          <a:prstGeom prst="rect">
            <a:avLst/>
          </a:prstGeom>
          <a:noFill/>
          <a:ln w="76200" cmpd="tri">
            <a:solidFill>
              <a:srgbClr val="FF00FF"/>
            </a:solidFill>
            <a:miter lim="800000"/>
            <a:headEnd/>
            <a:tailEnd/>
          </a:ln>
          <a:effectLst/>
        </p:spPr>
        <p:txBody>
          <a:bodyPr anchor="ctr">
            <a:spAutoFit/>
          </a:bodyPr>
          <a:lstStyle/>
          <a:p>
            <a:pPr algn="justLow" eaLnBrk="0" hangingPunct="0"/>
            <a:r>
              <a:rPr lang="en-US" sz="2100" b="1">
                <a:latin typeface="Times New Roman" pitchFamily="18" charset="0"/>
              </a:rPr>
              <a:t>Comparison of the network alignment (A) with alignments made with BLOSUM62 (B) and Gonnet 250 (C) substitution matrices. </a:t>
            </a:r>
          </a:p>
          <a:p>
            <a:pPr algn="justLow" eaLnBrk="0" hangingPunct="0"/>
            <a:endParaRPr lang="en-US" sz="2100" b="1">
              <a:latin typeface="Times New Roman" pitchFamily="18" charset="0"/>
            </a:endParaRPr>
          </a:p>
          <a:p>
            <a:pPr algn="justLow" eaLnBrk="0" hangingPunct="0"/>
            <a:r>
              <a:rPr lang="en-US" sz="2100" b="1">
                <a:latin typeface="Times New Roman" pitchFamily="18" charset="0"/>
              </a:rPr>
              <a:t>The sequence parts in A, B, and C, which are connected via the networks, are shown in bold. </a:t>
            </a:r>
          </a:p>
          <a:p>
            <a:pPr algn="justLow" eaLnBrk="0" hangingPunct="0"/>
            <a:endParaRPr lang="en-US" sz="2100" b="1">
              <a:latin typeface="Times New Roman" pitchFamily="18" charset="0"/>
            </a:endParaRPr>
          </a:p>
          <a:p>
            <a:pPr algn="justLow" eaLnBrk="0" hangingPunct="0"/>
            <a:r>
              <a:rPr lang="en-US" sz="2100" b="1">
                <a:latin typeface="Times New Roman" pitchFamily="18" charset="0"/>
              </a:rPr>
              <a:t>Matching segments, by the three methods of alignment, are enclosed in gray boxes.</a:t>
            </a:r>
            <a:r>
              <a:rPr lang="en-US" sz="2100">
                <a:latin typeface="Times New Roman" pitchFamily="18" charset="0"/>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smtClean="0">
                <a:solidFill>
                  <a:srgbClr val="FF0000"/>
                </a:solidFill>
              </a:rPr>
              <a:t>of fake </a:t>
            </a:r>
            <a:r>
              <a:rPr lang="en-US" b="1" dirty="0">
                <a:solidFill>
                  <a:srgbClr val="FF0000"/>
                </a:solidFill>
              </a:rPr>
              <a:t>edges</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0" y="662542"/>
            <a:ext cx="8964488" cy="5790794"/>
          </a:xfrm>
        </p:spPr>
        <p:txBody>
          <a:bodyPr>
            <a:noAutofit/>
          </a:bodyPr>
          <a:lstStyle/>
          <a:p>
            <a:pPr marL="0" indent="0" algn="l" rtl="0">
              <a:lnSpc>
                <a:spcPct val="115000"/>
              </a:lnSpc>
              <a:spcAft>
                <a:spcPts val="0"/>
              </a:spcAft>
              <a:buNone/>
            </a:pPr>
            <a:r>
              <a:rPr lang="en-US" dirty="0">
                <a:latin typeface="Times New Roman"/>
                <a:ea typeface="Calibri"/>
                <a:cs typeface="Arial"/>
              </a:rPr>
              <a:t>Consider a </a:t>
            </a:r>
            <a:r>
              <a:rPr lang="en-US" dirty="0" smtClean="0">
                <a:latin typeface="Times New Roman"/>
                <a:ea typeface="Calibri"/>
                <a:cs typeface="Arial"/>
              </a:rPr>
              <a:t>simple PCN:</a:t>
            </a:r>
            <a:endParaRPr lang="en-US" sz="2400" dirty="0">
              <a:ea typeface="Calibri"/>
              <a:cs typeface="Arial"/>
            </a:endParaRPr>
          </a:p>
          <a:p>
            <a:pPr marL="0" indent="0" algn="ctr" rtl="0">
              <a:lnSpc>
                <a:spcPct val="115000"/>
              </a:lnSpc>
              <a:spcAft>
                <a:spcPts val="0"/>
              </a:spcAft>
              <a:buNone/>
            </a:pPr>
            <a:r>
              <a:rPr lang="en-US" sz="4400" b="1" dirty="0" smtClean="0">
                <a:latin typeface="Times New Roman"/>
                <a:ea typeface="Calibri"/>
                <a:cs typeface="Arial"/>
              </a:rPr>
              <a:t>A1 </a:t>
            </a:r>
            <a:r>
              <a:rPr lang="en-US" sz="4400" b="1" dirty="0">
                <a:latin typeface="Times New Roman"/>
                <a:ea typeface="Calibri"/>
                <a:cs typeface="Arial"/>
              </a:rPr>
              <a:t>– X1 – O – X2 – </a:t>
            </a:r>
            <a:r>
              <a:rPr lang="en-US" sz="4400" b="1" dirty="0" smtClean="0">
                <a:latin typeface="Times New Roman"/>
                <a:ea typeface="Calibri"/>
                <a:cs typeface="Arial"/>
              </a:rPr>
              <a:t>A2</a:t>
            </a:r>
            <a:r>
              <a:rPr lang="en-US" dirty="0">
                <a:latin typeface="Times New Roman"/>
                <a:ea typeface="Calibri"/>
                <a:cs typeface="Arial"/>
              </a:rPr>
              <a:t> </a:t>
            </a:r>
            <a:endParaRPr lang="en-US" sz="2400" dirty="0">
              <a:ea typeface="Calibri"/>
              <a:cs typeface="Arial"/>
            </a:endParaRPr>
          </a:p>
          <a:p>
            <a:pPr marL="0" indent="0" algn="l" rtl="0">
              <a:buNone/>
            </a:pPr>
            <a:r>
              <a:rPr lang="en-US" dirty="0">
                <a:latin typeface="Times New Roman"/>
                <a:ea typeface="Calibri"/>
              </a:rPr>
              <a:t>where A1 and A2 are the nodes with identical 3D-structure; O – the node that we want to annotate; X1 and X2 some not-annotated nodes. </a:t>
            </a:r>
            <a:endParaRPr lang="en-US" dirty="0" smtClean="0">
              <a:latin typeface="Times New Roman"/>
              <a:ea typeface="Calibri"/>
            </a:endParaRPr>
          </a:p>
          <a:p>
            <a:pPr marL="0" indent="0" algn="l" rtl="0">
              <a:buNone/>
            </a:pPr>
            <a:endParaRPr lang="en-US" dirty="0">
              <a:latin typeface="Times New Roman"/>
            </a:endParaRPr>
          </a:p>
          <a:p>
            <a:pPr marL="0" indent="0" algn="l" rtl="0">
              <a:buNone/>
            </a:pPr>
            <a:r>
              <a:rPr lang="en-US" dirty="0">
                <a:latin typeface="Times New Roman"/>
                <a:ea typeface="Calibri"/>
              </a:rPr>
              <a:t>Let's for </a:t>
            </a:r>
            <a:r>
              <a:rPr lang="en-US" dirty="0" smtClean="0">
                <a:latin typeface="Times New Roman"/>
                <a:ea typeface="Calibri"/>
              </a:rPr>
              <a:t>simplicity</a:t>
            </a:r>
            <a:endParaRPr lang="en-US" dirty="0">
              <a:latin typeface="Times New Roman"/>
              <a:ea typeface="Calibri"/>
            </a:endParaRPr>
          </a:p>
          <a:p>
            <a:pPr marL="0" indent="0" algn="ctr" rtl="0">
              <a:buNone/>
            </a:pPr>
            <a:r>
              <a:rPr lang="en-US" sz="4000" b="1" dirty="0" smtClean="0">
                <a:latin typeface="Times New Roman"/>
                <a:ea typeface="Calibri"/>
              </a:rPr>
              <a:t>R(A1-X1-O</a:t>
            </a:r>
            <a:r>
              <a:rPr lang="en-US" sz="4000" b="1" dirty="0">
                <a:latin typeface="Times New Roman"/>
                <a:ea typeface="Calibri"/>
              </a:rPr>
              <a:t>) = R(A2-X2-O)</a:t>
            </a:r>
            <a:endParaRPr lang="he-IL" sz="4000" b="1" dirty="0"/>
          </a:p>
        </p:txBody>
      </p:sp>
    </p:spTree>
    <p:extLst>
      <p:ext uri="{BB962C8B-B14F-4D97-AF65-F5344CB8AC3E}">
        <p14:creationId xmlns:p14="http://schemas.microsoft.com/office/powerpoint/2010/main" val="622209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smtClean="0">
                <a:solidFill>
                  <a:srgbClr val="FF0000"/>
                </a:solidFill>
              </a:rPr>
              <a:t>of fake </a:t>
            </a:r>
            <a:r>
              <a:rPr lang="en-US" b="1" dirty="0">
                <a:solidFill>
                  <a:srgbClr val="FF0000"/>
                </a:solidFill>
              </a:rPr>
              <a:t>edges</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79128"/>
            <a:ext cx="8870078" cy="5846215"/>
          </a:xfrm>
        </p:spPr>
        <p:txBody>
          <a:bodyPr>
            <a:noAutofit/>
          </a:bodyPr>
          <a:lstStyle/>
          <a:p>
            <a:pPr marL="0" indent="0" algn="l" rtl="0">
              <a:spcBef>
                <a:spcPts val="0"/>
              </a:spcBef>
              <a:spcAft>
                <a:spcPts val="0"/>
              </a:spcAft>
              <a:buNone/>
            </a:pPr>
            <a:r>
              <a:rPr lang="en-US" dirty="0">
                <a:latin typeface="Times New Roman"/>
                <a:ea typeface="Calibri"/>
              </a:rPr>
              <a:t>Now, if we introduce a new edge A1-A2 </a:t>
            </a:r>
            <a:r>
              <a:rPr lang="en-US" dirty="0" smtClean="0">
                <a:latin typeface="Times New Roman"/>
                <a:ea typeface="Calibri"/>
              </a:rPr>
              <a:t>with</a:t>
            </a:r>
          </a:p>
          <a:p>
            <a:pPr marL="0" indent="0" algn="ctr" rtl="0">
              <a:spcBef>
                <a:spcPts val="0"/>
              </a:spcBef>
              <a:spcAft>
                <a:spcPts val="0"/>
              </a:spcAft>
              <a:buNone/>
            </a:pPr>
            <a:r>
              <a:rPr lang="en-US" dirty="0" smtClean="0">
                <a:latin typeface="Times New Roman"/>
                <a:ea typeface="Calibri"/>
              </a:rPr>
              <a:t> </a:t>
            </a:r>
            <a:r>
              <a:rPr lang="en-US" b="1" dirty="0">
                <a:latin typeface="Times New Roman"/>
                <a:ea typeface="Calibri"/>
              </a:rPr>
              <a:t>R(A1-A2) = </a:t>
            </a:r>
            <a:r>
              <a:rPr lang="en-US" b="1" dirty="0" smtClean="0">
                <a:latin typeface="Times New Roman"/>
                <a:ea typeface="Calibri"/>
              </a:rPr>
              <a:t>0</a:t>
            </a:r>
          </a:p>
          <a:p>
            <a:pPr marL="0" indent="0" algn="ctr" rtl="0">
              <a:spcBef>
                <a:spcPts val="0"/>
              </a:spcBef>
              <a:spcAft>
                <a:spcPts val="0"/>
              </a:spcAft>
              <a:buNone/>
            </a:pPr>
            <a:endParaRPr lang="en-US" b="1" dirty="0">
              <a:latin typeface="Times New Roman"/>
              <a:ea typeface="Calibri"/>
            </a:endParaRPr>
          </a:p>
          <a:p>
            <a:pPr marL="0" indent="0" algn="ctr" rtl="0">
              <a:spcBef>
                <a:spcPts val="0"/>
              </a:spcBef>
              <a:spcAft>
                <a:spcPts val="0"/>
              </a:spcAft>
              <a:buNone/>
            </a:pPr>
            <a:r>
              <a:rPr lang="en-US" sz="4400" b="1" dirty="0">
                <a:solidFill>
                  <a:prstClr val="black"/>
                </a:solidFill>
                <a:latin typeface="Times New Roman"/>
                <a:ea typeface="Calibri"/>
                <a:cs typeface="Arial"/>
              </a:rPr>
              <a:t>A1 – X1 – O – X2 – A2</a:t>
            </a:r>
            <a:endParaRPr lang="en-US" b="1" dirty="0" smtClean="0">
              <a:latin typeface="Times New Roman"/>
            </a:endParaRPr>
          </a:p>
          <a:p>
            <a:pPr marL="0" indent="0" algn="l" rtl="0">
              <a:lnSpc>
                <a:spcPct val="115000"/>
              </a:lnSpc>
              <a:spcAft>
                <a:spcPts val="0"/>
              </a:spcAft>
              <a:buNone/>
            </a:pPr>
            <a:r>
              <a:rPr lang="en-US" dirty="0" smtClean="0">
                <a:latin typeface="Times New Roman"/>
                <a:ea typeface="Calibri"/>
                <a:cs typeface="Arial"/>
              </a:rPr>
              <a:t>the </a:t>
            </a:r>
            <a:r>
              <a:rPr lang="en-US" dirty="0">
                <a:latin typeface="Times New Roman"/>
                <a:ea typeface="Calibri"/>
                <a:cs typeface="Arial"/>
              </a:rPr>
              <a:t>resistance between A1 and O, according to Ohm's low for parallel connection:</a:t>
            </a:r>
            <a:endParaRPr lang="en-US" sz="2400" dirty="0">
              <a:ea typeface="Calibri"/>
              <a:cs typeface="Arial"/>
            </a:endParaRPr>
          </a:p>
          <a:p>
            <a:pPr marL="0" indent="0" algn="l" rtl="0">
              <a:buNone/>
            </a:pPr>
            <a:r>
              <a:rPr lang="en-US" sz="2600" b="1" dirty="0" smtClean="0">
                <a:latin typeface="Times New Roman"/>
                <a:ea typeface="Calibri"/>
              </a:rPr>
              <a:t>1/R(A1-O</a:t>
            </a:r>
            <a:r>
              <a:rPr lang="en-US" sz="2600" b="1" dirty="0">
                <a:latin typeface="Times New Roman"/>
                <a:ea typeface="Calibri"/>
              </a:rPr>
              <a:t>) = 1/ </a:t>
            </a:r>
            <a:r>
              <a:rPr lang="en-US" sz="2600" b="1" dirty="0" smtClean="0">
                <a:latin typeface="Times New Roman"/>
                <a:ea typeface="Calibri"/>
              </a:rPr>
              <a:t>R(A1-X1-O</a:t>
            </a:r>
            <a:r>
              <a:rPr lang="en-US" sz="2600" b="1" dirty="0">
                <a:latin typeface="Times New Roman"/>
                <a:ea typeface="Calibri"/>
              </a:rPr>
              <a:t>) +1/( R(A1-A2)+R(A1-X1-O</a:t>
            </a:r>
            <a:r>
              <a:rPr lang="en-US" sz="2600" b="1" dirty="0" smtClean="0">
                <a:latin typeface="Times New Roman"/>
                <a:ea typeface="Calibri"/>
              </a:rPr>
              <a:t>))</a:t>
            </a:r>
          </a:p>
          <a:p>
            <a:pPr marL="0" indent="0" algn="l" rtl="0">
              <a:buNone/>
            </a:pPr>
            <a:endParaRPr lang="en-US" sz="2600" b="1" dirty="0" smtClean="0">
              <a:latin typeface="Times New Roman"/>
            </a:endParaRPr>
          </a:p>
          <a:p>
            <a:pPr marL="0" indent="0" algn="l" rtl="0">
              <a:buNone/>
            </a:pPr>
            <a:r>
              <a:rPr lang="en-US" dirty="0" smtClean="0">
                <a:latin typeface="Times New Roman"/>
              </a:rPr>
              <a:t>Now:</a:t>
            </a:r>
          </a:p>
          <a:p>
            <a:pPr marL="0" indent="0" algn="ctr" rtl="0">
              <a:buNone/>
            </a:pPr>
            <a:r>
              <a:rPr lang="en-US" sz="4400" b="1" dirty="0">
                <a:latin typeface="Times New Roman"/>
                <a:ea typeface="Calibri"/>
              </a:rPr>
              <a:t>R(A1-O) = R(A1-X1-O)/2</a:t>
            </a:r>
            <a:endParaRPr lang="en-US" sz="4000" b="1" dirty="0">
              <a:latin typeface="Times New Roman"/>
            </a:endParaRPr>
          </a:p>
          <a:p>
            <a:pPr marL="0" indent="0" algn="l" rtl="0">
              <a:buNone/>
            </a:pPr>
            <a:endParaRPr lang="he-IL" sz="2600" b="1" dirty="0"/>
          </a:p>
        </p:txBody>
      </p:sp>
      <p:sp>
        <p:nvSpPr>
          <p:cNvPr id="6" name="Arc 5"/>
          <p:cNvSpPr/>
          <p:nvPr/>
        </p:nvSpPr>
        <p:spPr>
          <a:xfrm>
            <a:off x="2267744" y="1916832"/>
            <a:ext cx="4680520" cy="936104"/>
          </a:xfrm>
          <a:prstGeom prst="arc">
            <a:avLst>
              <a:gd name="adj1" fmla="val 10893378"/>
              <a:gd name="adj2" fmla="val 21545671"/>
            </a:avLst>
          </a:prstGeom>
          <a:ln w="38100">
            <a:solidFill>
              <a:schemeClr val="tx1"/>
            </a:solidFill>
            <a:prstDash val="dash"/>
          </a:ln>
          <a:effectLst>
            <a:outerShdw blurRad="50800" dist="50800" dir="5400000" sx="1000" sy="1000" algn="ctr" rotWithShape="0">
              <a:schemeClr val="tx1">
                <a:alpha val="43000"/>
              </a:schemeClr>
            </a:outerShdw>
          </a:effectLst>
        </p:spPr>
        <p:style>
          <a:lnRef idx="1">
            <a:schemeClr val="accent1"/>
          </a:lnRef>
          <a:fillRef idx="0">
            <a:schemeClr val="accent1"/>
          </a:fillRef>
          <a:effectRef idx="0">
            <a:schemeClr val="accent1"/>
          </a:effectRef>
          <a:fontRef idx="minor">
            <a:schemeClr val="tx1"/>
          </a:fontRef>
        </p:style>
        <p:txBody>
          <a:bodyPr rtlCol="1" anchor="ctr"/>
          <a:lstStyle/>
          <a:p>
            <a:pPr algn="ctr" rtl="1"/>
            <a:endParaRPr lang="he-IL">
              <a:solidFill>
                <a:prstClr val="black"/>
              </a:solidFill>
            </a:endParaRPr>
          </a:p>
        </p:txBody>
      </p:sp>
    </p:spTree>
    <p:extLst>
      <p:ext uri="{BB962C8B-B14F-4D97-AF65-F5344CB8AC3E}">
        <p14:creationId xmlns:p14="http://schemas.microsoft.com/office/powerpoint/2010/main" val="19359676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smtClean="0">
                <a:solidFill>
                  <a:srgbClr val="FF0000"/>
                </a:solidFill>
              </a:rPr>
              <a:t>of fake </a:t>
            </a:r>
            <a:r>
              <a:rPr lang="en-US" b="1" dirty="0">
                <a:solidFill>
                  <a:srgbClr val="FF0000"/>
                </a:solidFill>
              </a:rPr>
              <a:t>edges</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3535332"/>
          </a:xfrm>
        </p:spPr>
        <p:txBody>
          <a:bodyPr>
            <a:noAutofit/>
          </a:bodyPr>
          <a:lstStyle/>
          <a:p>
            <a:pPr marL="0" indent="0" algn="just" rtl="0">
              <a:spcBef>
                <a:spcPts val="0"/>
              </a:spcBef>
              <a:spcAft>
                <a:spcPts val="0"/>
              </a:spcAft>
              <a:buNone/>
            </a:pPr>
            <a:r>
              <a:rPr lang="en-US" i="1" dirty="0" smtClean="0"/>
              <a:t>A real example: </a:t>
            </a:r>
            <a:r>
              <a:rPr lang="en-US" dirty="0">
                <a:latin typeface="Times New Roman"/>
                <a:ea typeface="Calibri"/>
              </a:rPr>
              <a:t>RMSD = 1.01A</a:t>
            </a:r>
            <a:endParaRPr lang="en-US" i="1" dirty="0" smtClean="0"/>
          </a:p>
          <a:p>
            <a:pPr marL="0" indent="0" algn="just" rtl="0">
              <a:spcBef>
                <a:spcPts val="0"/>
              </a:spcBef>
              <a:spcAft>
                <a:spcPts val="0"/>
              </a:spcAft>
              <a:buNone/>
            </a:pPr>
            <a:endParaRPr lang="en-US" dirty="0"/>
          </a:p>
          <a:p>
            <a:pPr marL="0" indent="0" algn="l" rtl="0">
              <a:spcBef>
                <a:spcPts val="0"/>
              </a:spcBef>
              <a:spcAft>
                <a:spcPts val="0"/>
              </a:spcAft>
              <a:buNone/>
            </a:pPr>
            <a:r>
              <a:rPr lang="en-US" dirty="0">
                <a:latin typeface="Times New Roman"/>
                <a:ea typeface="Calibri"/>
                <a:cs typeface="Arial"/>
              </a:rPr>
              <a:t>1pw4 (A:) 415-434 </a:t>
            </a:r>
            <a:endParaRPr lang="en-US" sz="2400" dirty="0">
              <a:ea typeface="Calibri"/>
              <a:cs typeface="Arial"/>
            </a:endParaRPr>
          </a:p>
          <a:p>
            <a:pPr marL="0" indent="0" algn="l" rtl="0">
              <a:spcBef>
                <a:spcPts val="0"/>
              </a:spcBef>
              <a:spcAft>
                <a:spcPts val="0"/>
              </a:spcAft>
              <a:buNone/>
            </a:pPr>
            <a:r>
              <a:rPr lang="en-US" dirty="0" err="1">
                <a:latin typeface="Courier New"/>
                <a:ea typeface="Calibri"/>
                <a:cs typeface="Arial"/>
              </a:rPr>
              <a:t>gfmvmiggsilavillivvm</a:t>
            </a:r>
            <a:endParaRPr lang="en-US" sz="2400" dirty="0">
              <a:ea typeface="Calibri"/>
              <a:cs typeface="Arial"/>
            </a:endParaRPr>
          </a:p>
          <a:p>
            <a:pPr marL="0" indent="0" algn="l" rtl="0">
              <a:spcBef>
                <a:spcPts val="0"/>
              </a:spcBef>
              <a:spcAft>
                <a:spcPts val="0"/>
              </a:spcAft>
              <a:buNone/>
            </a:pPr>
            <a:r>
              <a:rPr lang="en-US" dirty="0">
                <a:latin typeface="Courier New"/>
                <a:ea typeface="Calibri"/>
                <a:cs typeface="Arial"/>
              </a:rPr>
              <a:t>..............|.....</a:t>
            </a:r>
            <a:endParaRPr lang="en-US" sz="2400" dirty="0">
              <a:ea typeface="Calibri"/>
              <a:cs typeface="Arial"/>
            </a:endParaRPr>
          </a:p>
          <a:p>
            <a:pPr marL="0" indent="0" algn="l" rtl="0">
              <a:spcBef>
                <a:spcPts val="0"/>
              </a:spcBef>
              <a:spcAft>
                <a:spcPts val="0"/>
              </a:spcAft>
              <a:buNone/>
            </a:pPr>
            <a:r>
              <a:rPr lang="en-US" dirty="0" err="1">
                <a:latin typeface="Courier New"/>
                <a:ea typeface="Calibri"/>
                <a:cs typeface="Arial"/>
              </a:rPr>
              <a:t>yllfgawagmvgtalsllir</a:t>
            </a:r>
            <a:endParaRPr lang="en-US" sz="2400" dirty="0">
              <a:ea typeface="Calibri"/>
              <a:cs typeface="Arial"/>
            </a:endParaRPr>
          </a:p>
          <a:p>
            <a:pPr marL="0" indent="0" algn="l" rtl="0">
              <a:spcBef>
                <a:spcPts val="0"/>
              </a:spcBef>
              <a:spcAft>
                <a:spcPts val="0"/>
              </a:spcAft>
              <a:buNone/>
            </a:pPr>
            <a:r>
              <a:rPr lang="en-US" dirty="0">
                <a:latin typeface="Times New Roman"/>
                <a:ea typeface="Calibri"/>
                <a:cs typeface="Arial"/>
              </a:rPr>
              <a:t>3ag3 (A:) 19-39 </a:t>
            </a:r>
            <a:endParaRPr lang="en-US" dirty="0" smtClean="0">
              <a:latin typeface="Times New Roman"/>
              <a:ea typeface="Calibri"/>
              <a:cs typeface="Arial"/>
            </a:endParaRPr>
          </a:p>
          <a:p>
            <a:pPr marL="0" indent="0" algn="l" rtl="0">
              <a:spcBef>
                <a:spcPts val="0"/>
              </a:spcBef>
              <a:spcAft>
                <a:spcPts val="0"/>
              </a:spcAft>
              <a:buNone/>
            </a:pPr>
            <a:endParaRPr lang="en-US" sz="2400" dirty="0">
              <a:latin typeface="Times New Roman"/>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24474" y="4293096"/>
            <a:ext cx="7011822" cy="2376264"/>
          </a:xfrm>
          <a:prstGeom prst="rect">
            <a:avLst/>
          </a:prstGeom>
        </p:spPr>
      </p:pic>
    </p:spTree>
    <p:extLst>
      <p:ext uri="{BB962C8B-B14F-4D97-AF65-F5344CB8AC3E}">
        <p14:creationId xmlns:p14="http://schemas.microsoft.com/office/powerpoint/2010/main" val="1343804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Introduction </a:t>
            </a:r>
            <a:r>
              <a:rPr lang="en-US" b="1" dirty="0" smtClean="0">
                <a:solidFill>
                  <a:srgbClr val="FF0000"/>
                </a:solidFill>
              </a:rPr>
              <a:t>of fake </a:t>
            </a:r>
            <a:r>
              <a:rPr lang="en-US" b="1" dirty="0">
                <a:solidFill>
                  <a:srgbClr val="FF0000"/>
                </a:solidFill>
              </a:rPr>
              <a:t>edges</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655012"/>
          </a:xfrm>
        </p:spPr>
        <p:txBody>
          <a:bodyPr>
            <a:noAutofit/>
          </a:bodyPr>
          <a:lstStyle/>
          <a:p>
            <a:pPr marL="0" indent="0" algn="just" rtl="0">
              <a:spcBef>
                <a:spcPts val="0"/>
              </a:spcBef>
              <a:spcAft>
                <a:spcPts val="0"/>
              </a:spcAft>
              <a:buNone/>
            </a:pPr>
            <a:r>
              <a:rPr lang="en-US" i="1" dirty="0" smtClean="0"/>
              <a:t>A real example: </a:t>
            </a:r>
            <a:r>
              <a:rPr lang="en-US" dirty="0">
                <a:latin typeface="Times New Roman"/>
                <a:ea typeface="Calibri"/>
              </a:rPr>
              <a:t>RMSD = 1.01A</a:t>
            </a:r>
            <a:endParaRPr lang="en-US" i="1" dirty="0" smtClean="0"/>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66418" y="1268760"/>
            <a:ext cx="8870078" cy="5472608"/>
          </a:xfrm>
          <a:prstGeom prst="rect">
            <a:avLst/>
          </a:prstGeom>
        </p:spPr>
      </p:pic>
    </p:spTree>
    <p:extLst>
      <p:ext uri="{BB962C8B-B14F-4D97-AF65-F5344CB8AC3E}">
        <p14:creationId xmlns:p14="http://schemas.microsoft.com/office/powerpoint/2010/main" val="27237917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The recent study</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5119508"/>
          </a:xfrm>
        </p:spPr>
        <p:txBody>
          <a:bodyPr>
            <a:noAutofit/>
          </a:bodyPr>
          <a:lstStyle/>
          <a:p>
            <a:pPr marL="0" indent="0" algn="l" rtl="0">
              <a:spcBef>
                <a:spcPts val="0"/>
              </a:spcBef>
              <a:spcAft>
                <a:spcPts val="0"/>
              </a:spcAft>
              <a:buNone/>
            </a:pPr>
            <a:r>
              <a:rPr lang="en-US" sz="4400" b="1" dirty="0"/>
              <a:t>Enhancing PCN analysis capability by network reduction and an advanced storage/retrieval </a:t>
            </a:r>
            <a:r>
              <a:rPr lang="en-US" sz="4400" b="1" dirty="0" smtClean="0"/>
              <a:t>technology</a:t>
            </a:r>
          </a:p>
          <a:p>
            <a:pPr marL="0" indent="0" algn="l" rtl="0">
              <a:spcBef>
                <a:spcPts val="0"/>
              </a:spcBef>
              <a:spcAft>
                <a:spcPts val="0"/>
              </a:spcAft>
              <a:buNone/>
            </a:pPr>
            <a:endParaRPr lang="en-US" sz="2400" b="1" dirty="0" smtClean="0"/>
          </a:p>
          <a:p>
            <a:pPr marL="0" indent="0" algn="l" rtl="0">
              <a:spcBef>
                <a:spcPts val="0"/>
              </a:spcBef>
              <a:spcAft>
                <a:spcPts val="0"/>
              </a:spcAft>
              <a:buNone/>
            </a:pPr>
            <a:endParaRPr lang="en-US" sz="2400" b="1" dirty="0"/>
          </a:p>
          <a:p>
            <a:pPr marL="0" indent="0" algn="l" rtl="0">
              <a:spcBef>
                <a:spcPts val="0"/>
              </a:spcBef>
              <a:spcAft>
                <a:spcPts val="0"/>
              </a:spcAft>
              <a:buNone/>
            </a:pPr>
            <a:r>
              <a:rPr lang="en-US" sz="2400" b="1" i="1" dirty="0" smtClean="0"/>
              <a:t>Together with our excellent students:</a:t>
            </a:r>
            <a:endParaRPr lang="en-US" sz="2400" b="1" i="1" dirty="0"/>
          </a:p>
          <a:p>
            <a:pPr algn="l" rtl="0"/>
            <a:r>
              <a:rPr lang="en-US" sz="2800" b="1" dirty="0"/>
              <a:t>Shimon </a:t>
            </a:r>
            <a:r>
              <a:rPr lang="en-US" sz="2800" b="1" dirty="0" err="1" smtClean="0"/>
              <a:t>Arzuan</a:t>
            </a:r>
            <a:endParaRPr lang="en-US" sz="2800" b="1" dirty="0"/>
          </a:p>
          <a:p>
            <a:pPr algn="l" rtl="0"/>
            <a:r>
              <a:rPr lang="en-US" sz="2800" b="1" dirty="0"/>
              <a:t>Ron </a:t>
            </a:r>
            <a:r>
              <a:rPr lang="en-US" sz="2800" b="1" dirty="0" smtClean="0"/>
              <a:t>Rosenfeld</a:t>
            </a:r>
            <a:endParaRPr lang="en-US" sz="2800" b="1" dirty="0"/>
          </a:p>
          <a:p>
            <a:pPr marL="0" indent="0" algn="l" rtl="0">
              <a:spcBef>
                <a:spcPts val="0"/>
              </a:spcBef>
              <a:spcAft>
                <a:spcPts val="0"/>
              </a:spcAft>
              <a:buNone/>
            </a:pPr>
            <a:endParaRPr lang="en-US" sz="2400" b="1" dirty="0" smtClean="0"/>
          </a:p>
          <a:p>
            <a:pPr marL="0" indent="0" algn="l" rtl="0">
              <a:spcBef>
                <a:spcPts val="0"/>
              </a:spcBef>
              <a:spcAft>
                <a:spcPts val="0"/>
              </a:spcAft>
              <a:buNone/>
            </a:pP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spTree>
    <p:extLst>
      <p:ext uri="{BB962C8B-B14F-4D97-AF65-F5344CB8AC3E}">
        <p14:creationId xmlns:p14="http://schemas.microsoft.com/office/powerpoint/2010/main" val="39065602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The recent study</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9" y="685756"/>
            <a:ext cx="3829517" cy="4975492"/>
          </a:xfrm>
        </p:spPr>
        <p:txBody>
          <a:bodyPr>
            <a:noAutofit/>
          </a:bodyPr>
          <a:lstStyle/>
          <a:p>
            <a:pPr marL="0" indent="0" algn="l" rtl="0">
              <a:spcBef>
                <a:spcPts val="0"/>
              </a:spcBef>
              <a:spcAft>
                <a:spcPts val="0"/>
              </a:spcAft>
              <a:buNone/>
            </a:pPr>
            <a:r>
              <a:rPr lang="en-US" sz="4400" b="1" dirty="0" smtClean="0"/>
              <a:t>The idea: </a:t>
            </a:r>
          </a:p>
          <a:p>
            <a:pPr marL="0" indent="0" algn="l" rtl="0">
              <a:spcBef>
                <a:spcPts val="0"/>
              </a:spcBef>
              <a:spcAft>
                <a:spcPts val="0"/>
              </a:spcAft>
              <a:buNone/>
            </a:pPr>
            <a:r>
              <a:rPr lang="en-US" sz="4000" b="1" dirty="0" smtClean="0"/>
              <a:t>to use clustering for the network </a:t>
            </a:r>
            <a:r>
              <a:rPr lang="en-US" sz="4000" b="1" dirty="0" err="1" smtClean="0"/>
              <a:t>lossy</a:t>
            </a:r>
            <a:r>
              <a:rPr lang="en-US" sz="4000" b="1" dirty="0" smtClean="0"/>
              <a:t> compression </a:t>
            </a:r>
            <a:endParaRPr lang="en-US" sz="2400" b="1" dirty="0"/>
          </a:p>
          <a:p>
            <a:pPr marL="0" indent="0" algn="l" rtl="0">
              <a:spcBef>
                <a:spcPts val="0"/>
              </a:spcBef>
              <a:spcAft>
                <a:spcPts val="0"/>
              </a:spcAft>
              <a:buNone/>
            </a:pPr>
            <a:endParaRPr lang="en-US" sz="2400" b="1" dirty="0" smtClean="0"/>
          </a:p>
          <a:p>
            <a:pPr marL="0" indent="0" algn="l" rtl="0">
              <a:spcBef>
                <a:spcPts val="0"/>
              </a:spcBef>
              <a:spcAft>
                <a:spcPts val="0"/>
              </a:spcAft>
              <a:buNone/>
            </a:pP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293" y="349550"/>
            <a:ext cx="4924425" cy="429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280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smtClean="0">
                <a:solidFill>
                  <a:srgbClr val="FF0000"/>
                </a:solidFill>
                <a:latin typeface="Times New Roman"/>
                <a:ea typeface="Times New Roman"/>
                <a:cs typeface="Arial"/>
              </a:rPr>
              <a:t>The recent study</a:t>
            </a: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4621605" cy="3175292"/>
          </a:xfrm>
        </p:spPr>
        <p:txBody>
          <a:bodyPr>
            <a:noAutofit/>
          </a:bodyPr>
          <a:lstStyle/>
          <a:p>
            <a:pPr marL="0" indent="0" algn="l" rtl="0">
              <a:spcBef>
                <a:spcPts val="0"/>
              </a:spcBef>
              <a:spcAft>
                <a:spcPts val="0"/>
              </a:spcAft>
              <a:buNone/>
            </a:pPr>
            <a:r>
              <a:rPr lang="en-US" sz="4800" b="1" i="1" dirty="0"/>
              <a:t>Pre-Processing block diagram</a:t>
            </a:r>
            <a:endParaRPr lang="en-US" sz="2800" b="1" dirty="0" smtClean="0"/>
          </a:p>
          <a:p>
            <a:pPr marL="0" indent="0" algn="l" rtl="0">
              <a:spcBef>
                <a:spcPts val="0"/>
              </a:spcBef>
              <a:spcAft>
                <a:spcPts val="0"/>
              </a:spcAft>
              <a:buNone/>
            </a:pP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46932"/>
          <a:stretch/>
        </p:blipFill>
        <p:spPr bwMode="auto">
          <a:xfrm>
            <a:off x="4788024" y="36558"/>
            <a:ext cx="4027107" cy="66328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6980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16153"/>
            <a:ext cx="5867400" cy="3589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179512" y="0"/>
            <a:ext cx="8291512" cy="1138238"/>
          </a:xfrm>
        </p:spPr>
        <p:txBody>
          <a:bodyPr rtlCol="1">
            <a:normAutofit fontScale="90000"/>
          </a:bodyPr>
          <a:lstStyle/>
          <a:p>
            <a:pPr algn="l" rtl="0" fontAlgn="auto">
              <a:spcAft>
                <a:spcPts val="0"/>
              </a:spcAft>
              <a:defRPr/>
            </a:pPr>
            <a:r>
              <a:rPr lang="en-US" b="1" dirty="0" smtClean="0">
                <a:solidFill>
                  <a:srgbClr val="FF0000"/>
                </a:solidFill>
              </a:rPr>
              <a:t>Modern view on protein evolution</a:t>
            </a:r>
            <a:endParaRPr lang="cs-CZ" sz="3200" b="1" dirty="0">
              <a:solidFill>
                <a:srgbClr val="FF0000"/>
              </a:solidFill>
            </a:endParaRPr>
          </a:p>
        </p:txBody>
      </p:sp>
      <p:sp>
        <p:nvSpPr>
          <p:cNvPr id="4" name="Rectangle 3"/>
          <p:cNvSpPr/>
          <p:nvPr/>
        </p:nvSpPr>
        <p:spPr>
          <a:xfrm>
            <a:off x="76200" y="5105400"/>
            <a:ext cx="8915400" cy="1569660"/>
          </a:xfrm>
          <a:prstGeom prst="rect">
            <a:avLst/>
          </a:prstGeom>
        </p:spPr>
        <p:txBody>
          <a:bodyPr wrap="square">
            <a:spAutoFit/>
          </a:bodyPr>
          <a:lstStyle/>
          <a:p>
            <a:r>
              <a:rPr lang="en-US" sz="3200" b="1" dirty="0">
                <a:solidFill>
                  <a:srgbClr val="00B050"/>
                </a:solidFill>
              </a:rPr>
              <a:t>Each evolutionary stage is accompanied by multiple mutational changes, making relatedness of descendants of a common ancestor undetectable.</a:t>
            </a:r>
          </a:p>
        </p:txBody>
      </p:sp>
    </p:spTree>
    <p:extLst>
      <p:ext uri="{BB962C8B-B14F-4D97-AF65-F5344CB8AC3E}">
        <p14:creationId xmlns:p14="http://schemas.microsoft.com/office/powerpoint/2010/main" val="42015082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a:solidFill>
                  <a:srgbClr val="FF0000"/>
                </a:solidFill>
                <a:latin typeface="Times New Roman"/>
                <a:ea typeface="Times New Roman"/>
                <a:cs typeface="Arial"/>
              </a:rPr>
              <a:t>The recent study - Results</a:t>
            </a:r>
          </a:p>
          <a:p>
            <a:pPr marL="0" indent="0" algn="l" rtl="0">
              <a:lnSpc>
                <a:spcPct val="115000"/>
              </a:lnSpc>
              <a:spcBef>
                <a:spcPts val="0"/>
              </a:spcBef>
              <a:spcAft>
                <a:spcPts val="0"/>
              </a:spcAft>
              <a:buFont typeface="Arial" pitchFamily="34" charset="0"/>
              <a:buNone/>
            </a:pP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1303084"/>
          </a:xfrm>
        </p:spPr>
        <p:txBody>
          <a:bodyPr>
            <a:noAutofit/>
          </a:bodyPr>
          <a:lstStyle/>
          <a:p>
            <a:pPr marL="0" indent="0" algn="l" rtl="0">
              <a:spcBef>
                <a:spcPts val="0"/>
              </a:spcBef>
              <a:spcAft>
                <a:spcPts val="0"/>
              </a:spcAft>
              <a:buNone/>
            </a:pPr>
            <a:r>
              <a:rPr lang="en-US" sz="4400" i="1" dirty="0"/>
              <a:t>Disk size reduction Vs. </a:t>
            </a:r>
            <a:r>
              <a:rPr lang="en-US" sz="4400" i="1" dirty="0" smtClean="0"/>
              <a:t>Threshold</a:t>
            </a:r>
          </a:p>
          <a:p>
            <a:pPr marL="0" indent="0" algn="l" rtl="0">
              <a:spcBef>
                <a:spcPts val="0"/>
              </a:spcBef>
              <a:spcAft>
                <a:spcPts val="0"/>
              </a:spcAft>
              <a:buNone/>
            </a:pPr>
            <a:r>
              <a:rPr lang="en-US" sz="2800" b="1" i="1" dirty="0" smtClean="0"/>
              <a:t>(</a:t>
            </a:r>
            <a:r>
              <a:rPr lang="en-US" sz="2800" dirty="0"/>
              <a:t>Original PCN disk size 11026081[Kb</a:t>
            </a:r>
            <a:r>
              <a:rPr lang="en-US" sz="2800" dirty="0" smtClean="0"/>
              <a:t>]</a:t>
            </a:r>
            <a:r>
              <a:rPr lang="en-US" sz="2800" b="1" i="1" dirty="0" smtClean="0"/>
              <a:t>)</a:t>
            </a:r>
            <a:endParaRPr lang="en-US" sz="1400" b="1" dirty="0" smtClean="0"/>
          </a:p>
          <a:p>
            <a:pPr marL="0" indent="0" algn="l" rtl="0">
              <a:spcBef>
                <a:spcPts val="0"/>
              </a:spcBef>
              <a:spcAft>
                <a:spcPts val="0"/>
              </a:spcAft>
              <a:buNone/>
            </a:pP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graphicFrame>
        <p:nvGraphicFramePr>
          <p:cNvPr id="4" name="Table 3"/>
          <p:cNvGraphicFramePr>
            <a:graphicFrameLocks noGrp="1"/>
          </p:cNvGraphicFramePr>
          <p:nvPr>
            <p:extLst>
              <p:ext uri="{D42A27DB-BD31-4B8C-83A1-F6EECF244321}">
                <p14:modId xmlns:p14="http://schemas.microsoft.com/office/powerpoint/2010/main" val="187460685"/>
              </p:ext>
            </p:extLst>
          </p:nvPr>
        </p:nvGraphicFramePr>
        <p:xfrm>
          <a:off x="341032" y="1844824"/>
          <a:ext cx="8219724" cy="2194560"/>
        </p:xfrm>
        <a:graphic>
          <a:graphicData uri="http://schemas.openxmlformats.org/drawingml/2006/table">
            <a:tbl>
              <a:tblPr rtl="1" firstRow="1" firstCol="1" bandRow="1">
                <a:tableStyleId>{5C22544A-7EE6-4342-B048-85BDC9FD1C3A}</a:tableStyleId>
              </a:tblPr>
              <a:tblGrid>
                <a:gridCol w="2015476"/>
                <a:gridCol w="2613872"/>
                <a:gridCol w="2064795"/>
                <a:gridCol w="1525581"/>
              </a:tblGrid>
              <a:tr h="257175">
                <a:tc>
                  <a:txBody>
                    <a:bodyPr/>
                    <a:lstStyle/>
                    <a:p>
                      <a:pPr algn="ctr" rtl="0">
                        <a:spcAft>
                          <a:spcPts val="0"/>
                        </a:spcAft>
                      </a:pPr>
                      <a:r>
                        <a:rPr lang="en-US" sz="1800" dirty="0">
                          <a:effectLst/>
                        </a:rPr>
                        <a:t>Disk Reduction [%]</a:t>
                      </a:r>
                      <a:endParaRPr lang="en-US" sz="2000" dirty="0">
                        <a:effectLst/>
                        <a:latin typeface="Times New Roman"/>
                        <a:ea typeface="Times New Roman"/>
                      </a:endParaRPr>
                    </a:p>
                  </a:txBody>
                  <a:tcPr marL="68580" marR="68580" marT="0" marB="0" anchor="ctr"/>
                </a:tc>
                <a:tc>
                  <a:txBody>
                    <a:bodyPr/>
                    <a:lstStyle/>
                    <a:p>
                      <a:pPr algn="ctr" rtl="0">
                        <a:spcAft>
                          <a:spcPts val="0"/>
                        </a:spcAft>
                      </a:pPr>
                      <a:r>
                        <a:rPr lang="en-US" sz="1800">
                          <a:effectLst/>
                        </a:rPr>
                        <a:t>cluster file disk size [Gb]</a:t>
                      </a:r>
                      <a:endParaRPr lang="en-US" sz="2000">
                        <a:effectLst/>
                        <a:latin typeface="Times New Roman"/>
                        <a:ea typeface="Times New Roman"/>
                      </a:endParaRPr>
                    </a:p>
                  </a:txBody>
                  <a:tcPr marL="68580" marR="68580" marT="0" marB="0" anchor="ctr"/>
                </a:tc>
                <a:tc>
                  <a:txBody>
                    <a:bodyPr/>
                    <a:lstStyle/>
                    <a:p>
                      <a:pPr algn="ctr" rtl="0">
                        <a:spcAft>
                          <a:spcPts val="0"/>
                        </a:spcAft>
                      </a:pPr>
                      <a:r>
                        <a:rPr lang="en-US" sz="1800">
                          <a:effectLst/>
                        </a:rPr>
                        <a:t>PCN disk size [Gb]</a:t>
                      </a:r>
                      <a:endParaRPr lang="en-US" sz="2000">
                        <a:effectLst/>
                        <a:latin typeface="Times New Roman"/>
                        <a:ea typeface="Times New Roman"/>
                      </a:endParaRPr>
                    </a:p>
                  </a:txBody>
                  <a:tcPr marL="68580" marR="68580" marT="0" marB="0" anchor="ctr"/>
                </a:tc>
                <a:tc>
                  <a:txBody>
                    <a:bodyPr/>
                    <a:lstStyle/>
                    <a:p>
                      <a:pPr algn="ctr" rtl="0">
                        <a:spcAft>
                          <a:spcPts val="0"/>
                        </a:spcAft>
                      </a:pPr>
                      <a:r>
                        <a:rPr lang="en-US" sz="1800" dirty="0">
                          <a:effectLst/>
                        </a:rPr>
                        <a:t>Threshold [%]</a:t>
                      </a:r>
                      <a:endParaRPr lang="en-US" sz="2000" dirty="0">
                        <a:effectLst/>
                        <a:latin typeface="Times New Roman"/>
                        <a:ea typeface="Times New Roman"/>
                      </a:endParaRPr>
                    </a:p>
                  </a:txBody>
                  <a:tcPr marL="68580" marR="68580" marT="0" marB="0" anchor="ctr"/>
                </a:tc>
              </a:tr>
              <a:tr h="180975">
                <a:tc>
                  <a:txBody>
                    <a:bodyPr/>
                    <a:lstStyle/>
                    <a:p>
                      <a:pPr algn="ctr" rtl="0">
                        <a:spcAft>
                          <a:spcPts val="0"/>
                        </a:spcAft>
                      </a:pPr>
                      <a:r>
                        <a:rPr lang="en-US" sz="1800">
                          <a:effectLst/>
                        </a:rPr>
                        <a:t>74.3552673</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0.655984879</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2.040633202</a:t>
                      </a:r>
                      <a:endParaRPr lang="en-US" sz="2000" dirty="0">
                        <a:effectLst/>
                        <a:latin typeface="Times New Roman"/>
                        <a:ea typeface="Times New Roman"/>
                      </a:endParaRPr>
                    </a:p>
                  </a:txBody>
                  <a:tcPr marL="68580" marR="68580" marT="0" marB="0" anchor="b"/>
                </a:tc>
                <a:tc>
                  <a:txBody>
                    <a:bodyPr/>
                    <a:lstStyle/>
                    <a:p>
                      <a:pPr algn="ctr" rtl="0">
                        <a:spcAft>
                          <a:spcPts val="0"/>
                        </a:spcAft>
                      </a:pPr>
                      <a:r>
                        <a:rPr lang="en-US" sz="1800" dirty="0">
                          <a:effectLst/>
                        </a:rPr>
                        <a:t>70</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73.0370292</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0.612704277</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a:effectLst/>
                        </a:rPr>
                        <a:t>2.222530365</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75</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70.49833028</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0.565315247</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a:effectLst/>
                        </a:rPr>
                        <a:t>2.536870956</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80</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66.02338582</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0.513350487</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a:effectLst/>
                        </a:rPr>
                        <a:t>3.059389114</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85</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60.52027915</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0.455978394</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a:effectLst/>
                        </a:rPr>
                        <a:t>3.695428848</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90</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53.55395992</a:t>
                      </a:r>
                      <a:endParaRPr lang="en-US" sz="2000">
                        <a:effectLst/>
                        <a:latin typeface="Times New Roman"/>
                        <a:ea typeface="Times New Roman"/>
                      </a:endParaRPr>
                    </a:p>
                  </a:txBody>
                  <a:tcPr marL="68580" marR="68580" marT="0" marB="0"/>
                </a:tc>
                <a:tc>
                  <a:txBody>
                    <a:bodyPr/>
                    <a:lstStyle/>
                    <a:p>
                      <a:pPr algn="ctr" rtl="0">
                        <a:spcAft>
                          <a:spcPts val="0"/>
                        </a:spcAft>
                      </a:pPr>
                      <a:r>
                        <a:rPr lang="en-US" sz="1800">
                          <a:effectLst/>
                        </a:rPr>
                        <a:t>0.390209198</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a:effectLst/>
                        </a:rPr>
                        <a:t>4.49372673</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95</a:t>
                      </a:r>
                      <a:endParaRPr lang="en-US" sz="2000" dirty="0">
                        <a:effectLst/>
                        <a:latin typeface="Times New Roman"/>
                        <a:ea typeface="Times New Roman"/>
                      </a:endParaRPr>
                    </a:p>
                  </a:txBody>
                  <a:tcPr marL="68580" marR="68580" marT="0" marB="0"/>
                </a:tc>
              </a:tr>
              <a:tr h="180975">
                <a:tc>
                  <a:txBody>
                    <a:bodyPr/>
                    <a:lstStyle/>
                    <a:p>
                      <a:pPr algn="ctr" rtl="0">
                        <a:spcAft>
                          <a:spcPts val="0"/>
                        </a:spcAft>
                      </a:pPr>
                      <a:r>
                        <a:rPr lang="en-US" sz="1800">
                          <a:effectLst/>
                        </a:rPr>
                        <a:t>40.08845935</a:t>
                      </a:r>
                      <a:endParaRPr lang="en-US" sz="2000">
                        <a:effectLst/>
                        <a:latin typeface="Times New Roman"/>
                        <a:ea typeface="Times New Roman"/>
                      </a:endParaRPr>
                    </a:p>
                  </a:txBody>
                  <a:tcPr marL="68580" marR="68580" marT="0" marB="0"/>
                </a:tc>
                <a:tc>
                  <a:txBody>
                    <a:bodyPr/>
                    <a:lstStyle/>
                    <a:p>
                      <a:pPr algn="ctr" rtl="0">
                        <a:spcAft>
                          <a:spcPts val="0"/>
                        </a:spcAft>
                      </a:pPr>
                      <a:r>
                        <a:rPr lang="en-US" sz="1800" dirty="0">
                          <a:effectLst/>
                        </a:rPr>
                        <a:t>0.303277969</a:t>
                      </a:r>
                      <a:endParaRPr lang="en-US" sz="2000" dirty="0">
                        <a:effectLst/>
                        <a:latin typeface="Times New Roman"/>
                        <a:ea typeface="Times New Roman"/>
                      </a:endParaRPr>
                    </a:p>
                  </a:txBody>
                  <a:tcPr marL="68580" marR="68580" marT="0" marB="0" anchor="b"/>
                </a:tc>
                <a:tc>
                  <a:txBody>
                    <a:bodyPr/>
                    <a:lstStyle/>
                    <a:p>
                      <a:pPr algn="ctr" rtl="0">
                        <a:spcAft>
                          <a:spcPts val="0"/>
                        </a:spcAft>
                      </a:pPr>
                      <a:r>
                        <a:rPr lang="en-US" sz="1800">
                          <a:effectLst/>
                        </a:rPr>
                        <a:t>5.996594429</a:t>
                      </a:r>
                      <a:endParaRPr lang="en-US" sz="2000">
                        <a:effectLst/>
                        <a:latin typeface="Times New Roman"/>
                        <a:ea typeface="Times New Roman"/>
                      </a:endParaRPr>
                    </a:p>
                  </a:txBody>
                  <a:tcPr marL="68580" marR="68580" marT="0" marB="0" anchor="b"/>
                </a:tc>
                <a:tc>
                  <a:txBody>
                    <a:bodyPr/>
                    <a:lstStyle/>
                    <a:p>
                      <a:pPr algn="ctr" rtl="0">
                        <a:spcAft>
                          <a:spcPts val="0"/>
                        </a:spcAft>
                      </a:pPr>
                      <a:r>
                        <a:rPr lang="en-US" sz="1800" dirty="0">
                          <a:effectLst/>
                        </a:rPr>
                        <a:t>100</a:t>
                      </a:r>
                      <a:endParaRPr lang="en-US" sz="2000" dirty="0">
                        <a:effectLst/>
                        <a:latin typeface="Times New Roman"/>
                        <a:ea typeface="Times New Roman"/>
                      </a:endParaRPr>
                    </a:p>
                  </a:txBody>
                  <a:tcPr marL="68580" marR="68580" marT="0" marB="0"/>
                </a:tc>
              </a:tr>
            </a:tbl>
          </a:graphicData>
        </a:graphic>
      </p:graphicFrame>
      <p:graphicFrame>
        <p:nvGraphicFramePr>
          <p:cNvPr id="6" name="Chart 5"/>
          <p:cNvGraphicFramePr/>
          <p:nvPr>
            <p:extLst>
              <p:ext uri="{D42A27DB-BD31-4B8C-83A1-F6EECF244321}">
                <p14:modId xmlns:p14="http://schemas.microsoft.com/office/powerpoint/2010/main" val="2495086892"/>
              </p:ext>
            </p:extLst>
          </p:nvPr>
        </p:nvGraphicFramePr>
        <p:xfrm>
          <a:off x="1475656" y="4149080"/>
          <a:ext cx="4176464" cy="27089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13421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a:solidFill>
                  <a:srgbClr val="FF0000"/>
                </a:solidFill>
                <a:latin typeface="Times New Roman"/>
                <a:ea typeface="Times New Roman"/>
                <a:cs typeface="Arial"/>
              </a:rPr>
              <a:t>The recent study - Results</a:t>
            </a:r>
          </a:p>
          <a:p>
            <a:pPr marL="0" indent="0" algn="l" rtl="0">
              <a:lnSpc>
                <a:spcPct val="115000"/>
              </a:lnSpc>
              <a:spcBef>
                <a:spcPts val="0"/>
              </a:spcBef>
              <a:spcAft>
                <a:spcPts val="0"/>
              </a:spcAft>
              <a:buFont typeface="Arial" pitchFamily="34" charset="0"/>
              <a:buNone/>
            </a:pP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1303084"/>
          </a:xfrm>
        </p:spPr>
        <p:txBody>
          <a:bodyPr>
            <a:noAutofit/>
          </a:bodyPr>
          <a:lstStyle/>
          <a:p>
            <a:pPr marL="0" indent="0" algn="l" rtl="0">
              <a:spcBef>
                <a:spcPts val="0"/>
              </a:spcBef>
              <a:spcAft>
                <a:spcPts val="0"/>
              </a:spcAft>
              <a:buNone/>
            </a:pPr>
            <a:r>
              <a:rPr lang="en-US" sz="4400" i="1" dirty="0"/>
              <a:t>nodes and cluster number in relation to </a:t>
            </a:r>
            <a:r>
              <a:rPr lang="en-US" sz="4400" i="1" dirty="0" smtClean="0"/>
              <a:t>threshold</a:t>
            </a:r>
          </a:p>
          <a:p>
            <a:pPr marL="0" indent="0" algn="l" rtl="0">
              <a:spcBef>
                <a:spcPts val="0"/>
              </a:spcBef>
              <a:spcAft>
                <a:spcPts val="0"/>
              </a:spcAft>
              <a:buNone/>
            </a:pP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356616547"/>
                  </p:ext>
                </p:extLst>
              </p:nvPr>
            </p:nvGraphicFramePr>
            <p:xfrm>
              <a:off x="423568" y="2276872"/>
              <a:ext cx="8219725" cy="2743200"/>
            </p:xfrm>
            <a:graphic>
              <a:graphicData uri="http://schemas.openxmlformats.org/drawingml/2006/table">
                <a:tbl>
                  <a:tblPr rtl="1" firstRow="1" firstCol="1" bandRow="1">
                    <a:tableStyleId>{5C22544A-7EE6-4342-B048-85BDC9FD1C3A}</a:tableStyleId>
                  </a:tblPr>
                  <a:tblGrid>
                    <a:gridCol w="3135003"/>
                    <a:gridCol w="1468043"/>
                    <a:gridCol w="1469687"/>
                    <a:gridCol w="2146992"/>
                  </a:tblGrid>
                  <a:tr h="257175">
                    <a:tc>
                      <a:txBody>
                        <a:bodyPr/>
                        <a:lstStyle/>
                        <a:p>
                          <a:pPr algn="ctr" rtl="0">
                            <a:spcAft>
                              <a:spcPts val="0"/>
                            </a:spcAft>
                          </a:pPr>
                          <a:r>
                            <a:rPr lang="en-US" sz="2000" dirty="0">
                              <a:effectLst/>
                            </a:rPr>
                            <a:t>Edges</a:t>
                          </a:r>
                          <a:r>
                            <a:rPr lang="en-US" sz="3600" dirty="0">
                              <a:effectLst/>
                            </a:rPr>
                            <a:t> </a:t>
                          </a:r>
                          <a:r>
                            <a:rPr lang="en-US" sz="2000" dirty="0">
                              <a:effectLst/>
                            </a:rPr>
                            <a:t>Reduction [%]</a:t>
                          </a:r>
                          <a:endParaRPr lang="en-US" sz="2400" dirty="0">
                            <a:effectLst/>
                            <a:latin typeface="Times New Roman"/>
                            <a:ea typeface="Times New Roman"/>
                          </a:endParaRPr>
                        </a:p>
                      </a:txBody>
                      <a:tcPr marL="68580" marR="68580" marT="0" marB="0" anchor="ctr"/>
                    </a:tc>
                    <a:tc>
                      <a:txBody>
                        <a:bodyPr/>
                        <a:lstStyle/>
                        <a:p>
                          <a:pPr algn="ctr" rtl="0">
                            <a:spcAft>
                              <a:spcPts val="0"/>
                            </a:spcAft>
                          </a:pPr>
                          <a:r>
                            <a:rPr lang="en-US" sz="2000" dirty="0">
                              <a:effectLst/>
                            </a:rPr>
                            <a:t>Node in Clusters</a:t>
                          </a:r>
                          <a:r>
                            <a:rPr lang="en-US" sz="1600" dirty="0">
                              <a:effectLst/>
                            </a:rPr>
                            <a:t>[</a:t>
                          </a:r>
                          <a14:m>
                            <m:oMath xmlns:m="http://schemas.openxmlformats.org/officeDocument/2006/math">
                              <m:r>
                                <a:rPr lang="en-US" sz="1600">
                                  <a:effectLst/>
                                  <a:latin typeface="Cambria Math"/>
                                </a:rPr>
                                <m:t>𝟏</m:t>
                              </m:r>
                              <m:sSup>
                                <m:sSupPr>
                                  <m:ctrlPr>
                                    <a:rPr lang="en-US" sz="1600" i="1">
                                      <a:effectLst/>
                                      <a:latin typeface="Cambria Math"/>
                                    </a:rPr>
                                  </m:ctrlPr>
                                </m:sSupPr>
                                <m:e>
                                  <m:r>
                                    <a:rPr lang="en-US" sz="1600">
                                      <a:effectLst/>
                                      <a:latin typeface="Cambria Math"/>
                                    </a:rPr>
                                    <m:t>𝟎</m:t>
                                  </m:r>
                                </m:e>
                                <m:sup>
                                  <m:r>
                                    <a:rPr lang="en-US" sz="1600">
                                      <a:effectLst/>
                                      <a:latin typeface="Cambria Math"/>
                                    </a:rPr>
                                    <m:t>𝟔</m:t>
                                  </m:r>
                                </m:sup>
                              </m:sSup>
                              <m:r>
                                <a:rPr lang="en-US" sz="1600">
                                  <a:effectLst/>
                                  <a:latin typeface="Cambria Math"/>
                                </a:rPr>
                                <m:t>]</m:t>
                              </m:r>
                            </m:oMath>
                          </a14:m>
                          <a:endParaRPr lang="en-US" sz="1800" dirty="0">
                            <a:effectLst/>
                            <a:latin typeface="Times New Roman"/>
                            <a:ea typeface="Times New Roman"/>
                          </a:endParaRPr>
                        </a:p>
                      </a:txBody>
                      <a:tcPr marL="68580" marR="68580" marT="0" marB="0"/>
                    </a:tc>
                    <a:tc>
                      <a:txBody>
                        <a:bodyPr/>
                        <a:lstStyle/>
                        <a:p>
                          <a:pPr algn="ctr" rtl="0">
                            <a:spcAft>
                              <a:spcPts val="0"/>
                            </a:spcAft>
                          </a:pPr>
                          <a:r>
                            <a:rPr lang="en-US" sz="2000" dirty="0">
                              <a:effectLst/>
                            </a:rPr>
                            <a:t>Number of Cluster</a:t>
                          </a:r>
                          <a:r>
                            <a:rPr lang="en-US" sz="1800" dirty="0">
                              <a:effectLst/>
                            </a:rPr>
                            <a:t>[</a:t>
                          </a:r>
                          <a14:m>
                            <m:oMath xmlns:m="http://schemas.openxmlformats.org/officeDocument/2006/math">
                              <m:r>
                                <a:rPr lang="en-US" sz="1800">
                                  <a:effectLst/>
                                  <a:latin typeface="Cambria Math"/>
                                </a:rPr>
                                <m:t>𝟏</m:t>
                              </m:r>
                              <m:sSup>
                                <m:sSupPr>
                                  <m:ctrlPr>
                                    <a:rPr lang="en-US" sz="1800" i="1">
                                      <a:effectLst/>
                                      <a:latin typeface="Cambria Math"/>
                                    </a:rPr>
                                  </m:ctrlPr>
                                </m:sSupPr>
                                <m:e>
                                  <m:r>
                                    <a:rPr lang="en-US" sz="1800">
                                      <a:effectLst/>
                                      <a:latin typeface="Cambria Math"/>
                                    </a:rPr>
                                    <m:t>𝟎</m:t>
                                  </m:r>
                                </m:e>
                                <m:sup>
                                  <m:r>
                                    <a:rPr lang="en-US" sz="1800">
                                      <a:effectLst/>
                                      <a:latin typeface="Cambria Math"/>
                                    </a:rPr>
                                    <m:t>𝟔</m:t>
                                  </m:r>
                                </m:sup>
                              </m:sSup>
                              <m:r>
                                <a:rPr lang="en-US" sz="1800">
                                  <a:effectLst/>
                                  <a:latin typeface="Cambria Math"/>
                                </a:rPr>
                                <m:t>]</m:t>
                              </m:r>
                            </m:oMath>
                          </a14:m>
                          <a:endParaRPr lang="en-US" sz="2000" dirty="0">
                            <a:effectLst/>
                            <a:latin typeface="Times New Roman"/>
                            <a:ea typeface="Times New Roman"/>
                          </a:endParaRPr>
                        </a:p>
                      </a:txBody>
                      <a:tcPr marL="68580" marR="68580" marT="0" marB="0"/>
                    </a:tc>
                    <a:tc>
                      <a:txBody>
                        <a:bodyPr/>
                        <a:lstStyle/>
                        <a:p>
                          <a:pPr algn="ctr" rtl="0">
                            <a:spcAft>
                              <a:spcPts val="0"/>
                            </a:spcAft>
                          </a:pPr>
                          <a:r>
                            <a:rPr lang="en-US" sz="2000" dirty="0">
                              <a:effectLst/>
                            </a:rPr>
                            <a:t>Threshold [%]</a:t>
                          </a:r>
                          <a:endParaRPr lang="en-US" sz="2400" dirty="0">
                            <a:effectLst/>
                            <a:latin typeface="Times New Roman"/>
                            <a:ea typeface="Times New Roman"/>
                          </a:endParaRPr>
                        </a:p>
                      </a:txBody>
                      <a:tcPr marL="68580" marR="68580" marT="0" marB="0" anchor="ctr"/>
                    </a:tc>
                  </a:tr>
                  <a:tr h="180975">
                    <a:tc>
                      <a:txBody>
                        <a:bodyPr/>
                        <a:lstStyle/>
                        <a:p>
                          <a:pPr algn="ctr" rtl="0">
                            <a:spcAft>
                              <a:spcPts val="0"/>
                            </a:spcAft>
                          </a:pPr>
                          <a:r>
                            <a:rPr lang="en-US" sz="2000">
                              <a:effectLst/>
                            </a:rPr>
                            <a:t>90.771</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49.560</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12.498</a:t>
                          </a:r>
                          <a:endParaRPr lang="en-US" sz="2400" dirty="0">
                            <a:effectLst/>
                            <a:latin typeface="Times New Roman"/>
                            <a:ea typeface="Times New Roman"/>
                          </a:endParaRPr>
                        </a:p>
                      </a:txBody>
                      <a:tcPr marL="68580" marR="68580" marT="0" marB="0"/>
                    </a:tc>
                    <a:tc>
                      <a:txBody>
                        <a:bodyPr/>
                        <a:lstStyle/>
                        <a:p>
                          <a:pPr algn="ctr" rtl="0">
                            <a:spcAft>
                              <a:spcPts val="0"/>
                            </a:spcAft>
                          </a:pPr>
                          <a:r>
                            <a:rPr lang="en-US" sz="2000" dirty="0">
                              <a:effectLst/>
                            </a:rPr>
                            <a:t>70</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88.587</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45.394</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12.548</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75</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85.062</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41.11</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12.354</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80</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79.462</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36.694</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11.887</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85</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72.674</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32.107</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11.115</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90</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78.373</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27.139</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9.969</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95</a:t>
                          </a:r>
                          <a:endParaRPr lang="en-US" sz="2400" dirty="0">
                            <a:effectLst/>
                            <a:latin typeface="Times New Roman"/>
                            <a:ea typeface="Times New Roman"/>
                          </a:endParaRPr>
                        </a:p>
                      </a:txBody>
                      <a:tcPr marL="68580" marR="68580" marT="0" marB="0"/>
                    </a:tc>
                  </a:tr>
                  <a:tr h="180975">
                    <a:tc>
                      <a:txBody>
                        <a:bodyPr/>
                        <a:lstStyle/>
                        <a:p>
                          <a:pPr algn="ctr" rtl="0">
                            <a:spcAft>
                              <a:spcPts val="0"/>
                            </a:spcAft>
                          </a:pPr>
                          <a:r>
                            <a:rPr lang="en-US" sz="2000">
                              <a:effectLst/>
                            </a:rPr>
                            <a:t>73.887</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20.73</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8.17</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100</a:t>
                          </a:r>
                          <a:endParaRPr lang="en-US" sz="2400" dirty="0">
                            <a:effectLst/>
                            <a:latin typeface="Times New Roman"/>
                            <a:ea typeface="Times New Roman"/>
                          </a:endParaRPr>
                        </a:p>
                      </a:txBody>
                      <a:tcPr marL="68580" marR="68580" marT="0" marB="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455593029"/>
                  </p:ext>
                </p:extLst>
              </p:nvPr>
            </p:nvGraphicFramePr>
            <p:xfrm>
              <a:off x="423568" y="2276872"/>
              <a:ext cx="8219725" cy="2743200"/>
            </p:xfrm>
            <a:graphic>
              <a:graphicData uri="http://schemas.openxmlformats.org/drawingml/2006/table">
                <a:tbl>
                  <a:tblPr rtl="1" firstRow="1" firstCol="1" bandRow="1">
                    <a:tableStyleId>{5C22544A-7EE6-4342-B048-85BDC9FD1C3A}</a:tableStyleId>
                  </a:tblPr>
                  <a:tblGrid>
                    <a:gridCol w="3135003"/>
                    <a:gridCol w="1468043"/>
                    <a:gridCol w="1469687"/>
                    <a:gridCol w="2146992"/>
                  </a:tblGrid>
                  <a:tr h="609600">
                    <a:tc>
                      <a:txBody>
                        <a:bodyPr/>
                        <a:lstStyle/>
                        <a:p>
                          <a:pPr algn="ctr" rtl="0">
                            <a:spcAft>
                              <a:spcPts val="0"/>
                            </a:spcAft>
                          </a:pPr>
                          <a:r>
                            <a:rPr lang="en-US" sz="2000" dirty="0">
                              <a:effectLst/>
                            </a:rPr>
                            <a:t>Edges</a:t>
                          </a:r>
                          <a:r>
                            <a:rPr lang="en-US" sz="3600" dirty="0">
                              <a:effectLst/>
                            </a:rPr>
                            <a:t> </a:t>
                          </a:r>
                          <a:r>
                            <a:rPr lang="en-US" sz="2000" dirty="0">
                              <a:effectLst/>
                            </a:rPr>
                            <a:t>Reduction [%]</a:t>
                          </a:r>
                          <a:endParaRPr lang="en-US" sz="2400" dirty="0">
                            <a:effectLst/>
                            <a:latin typeface="Times New Roman"/>
                            <a:ea typeface="Times New Roman"/>
                          </a:endParaRPr>
                        </a:p>
                      </a:txBody>
                      <a:tcPr marL="68580" marR="68580" marT="0" marB="0" anchor="ctr"/>
                    </a:tc>
                    <a:tc>
                      <a:txBody>
                        <a:bodyPr/>
                        <a:lstStyle/>
                        <a:p>
                          <a:endParaRPr lang="he-IL"/>
                        </a:p>
                      </a:txBody>
                      <a:tcPr marL="68580" marR="68580" marT="0" marB="0">
                        <a:blipFill rotWithShape="1">
                          <a:blip r:embed="rId3"/>
                          <a:stretch>
                            <a:fillRect l="-214583" t="-13000" r="-247500" b="-375000"/>
                          </a:stretch>
                        </a:blipFill>
                      </a:tcPr>
                    </a:tc>
                    <a:tc>
                      <a:txBody>
                        <a:bodyPr/>
                        <a:lstStyle/>
                        <a:p>
                          <a:endParaRPr lang="he-IL"/>
                        </a:p>
                      </a:txBody>
                      <a:tcPr marL="68580" marR="68580" marT="0" marB="0">
                        <a:blipFill rotWithShape="1">
                          <a:blip r:embed="rId3"/>
                          <a:stretch>
                            <a:fillRect l="-311983" t="-13000" r="-145455" b="-375000"/>
                          </a:stretch>
                        </a:blipFill>
                      </a:tcPr>
                    </a:tc>
                    <a:tc>
                      <a:txBody>
                        <a:bodyPr/>
                        <a:lstStyle/>
                        <a:p>
                          <a:pPr algn="ctr" rtl="0">
                            <a:spcAft>
                              <a:spcPts val="0"/>
                            </a:spcAft>
                          </a:pPr>
                          <a:r>
                            <a:rPr lang="en-US" sz="2000" dirty="0">
                              <a:effectLst/>
                            </a:rPr>
                            <a:t>Threshold [%]</a:t>
                          </a:r>
                          <a:endParaRPr lang="en-US" sz="2400" dirty="0">
                            <a:effectLst/>
                            <a:latin typeface="Times New Roman"/>
                            <a:ea typeface="Times New Roman"/>
                          </a:endParaRPr>
                        </a:p>
                      </a:txBody>
                      <a:tcPr marL="68580" marR="68580" marT="0" marB="0" anchor="ctr"/>
                    </a:tc>
                  </a:tr>
                  <a:tr h="304800">
                    <a:tc>
                      <a:txBody>
                        <a:bodyPr/>
                        <a:lstStyle/>
                        <a:p>
                          <a:pPr algn="ctr" rtl="0">
                            <a:spcAft>
                              <a:spcPts val="0"/>
                            </a:spcAft>
                          </a:pPr>
                          <a:r>
                            <a:rPr lang="en-US" sz="2000">
                              <a:effectLst/>
                            </a:rPr>
                            <a:t>90.771</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49.560</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12.498</a:t>
                          </a:r>
                          <a:endParaRPr lang="en-US" sz="2400" dirty="0">
                            <a:effectLst/>
                            <a:latin typeface="Times New Roman"/>
                            <a:ea typeface="Times New Roman"/>
                          </a:endParaRPr>
                        </a:p>
                      </a:txBody>
                      <a:tcPr marL="68580" marR="68580" marT="0" marB="0"/>
                    </a:tc>
                    <a:tc>
                      <a:txBody>
                        <a:bodyPr/>
                        <a:lstStyle/>
                        <a:p>
                          <a:pPr algn="ctr" rtl="0">
                            <a:spcAft>
                              <a:spcPts val="0"/>
                            </a:spcAft>
                          </a:pPr>
                          <a:r>
                            <a:rPr lang="en-US" sz="2000" dirty="0">
                              <a:effectLst/>
                            </a:rPr>
                            <a:t>70</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88.587</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45.394</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12.548</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75</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85.062</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41.11</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12.354</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80</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79.462</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36.694</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11.887</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85</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72.674</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32.107</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11.115</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90</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78.373</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27.139</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9.969</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95</a:t>
                          </a:r>
                          <a:endParaRPr lang="en-US" sz="2400" dirty="0">
                            <a:effectLst/>
                            <a:latin typeface="Times New Roman"/>
                            <a:ea typeface="Times New Roman"/>
                          </a:endParaRPr>
                        </a:p>
                      </a:txBody>
                      <a:tcPr marL="68580" marR="68580" marT="0" marB="0"/>
                    </a:tc>
                  </a:tr>
                  <a:tr h="304800">
                    <a:tc>
                      <a:txBody>
                        <a:bodyPr/>
                        <a:lstStyle/>
                        <a:p>
                          <a:pPr algn="ctr" rtl="0">
                            <a:spcAft>
                              <a:spcPts val="0"/>
                            </a:spcAft>
                          </a:pPr>
                          <a:r>
                            <a:rPr lang="en-US" sz="2000">
                              <a:effectLst/>
                            </a:rPr>
                            <a:t>73.887</a:t>
                          </a:r>
                          <a:endParaRPr lang="en-US" sz="2400">
                            <a:effectLst/>
                            <a:latin typeface="Times New Roman"/>
                            <a:ea typeface="Times New Roman"/>
                          </a:endParaRPr>
                        </a:p>
                      </a:txBody>
                      <a:tcPr marL="68580" marR="68580" marT="0" marB="0" anchor="b"/>
                    </a:tc>
                    <a:tc>
                      <a:txBody>
                        <a:bodyPr/>
                        <a:lstStyle/>
                        <a:p>
                          <a:pPr algn="ctr" rtl="0">
                            <a:spcAft>
                              <a:spcPts val="0"/>
                            </a:spcAft>
                          </a:pPr>
                          <a:r>
                            <a:rPr lang="en-US" sz="2000">
                              <a:effectLst/>
                            </a:rPr>
                            <a:t>20.73</a:t>
                          </a:r>
                          <a:endParaRPr lang="en-US" sz="2400">
                            <a:effectLst/>
                            <a:latin typeface="Times New Roman"/>
                            <a:ea typeface="Times New Roman"/>
                          </a:endParaRPr>
                        </a:p>
                      </a:txBody>
                      <a:tcPr marL="68580" marR="68580" marT="0" marB="0"/>
                    </a:tc>
                    <a:tc>
                      <a:txBody>
                        <a:bodyPr/>
                        <a:lstStyle/>
                        <a:p>
                          <a:pPr algn="ctr" rtl="0">
                            <a:spcAft>
                              <a:spcPts val="0"/>
                            </a:spcAft>
                          </a:pPr>
                          <a:r>
                            <a:rPr lang="en-US" sz="2000">
                              <a:effectLst/>
                            </a:rPr>
                            <a:t>8.17</a:t>
                          </a:r>
                          <a:endParaRPr lang="en-US" sz="2400">
                            <a:effectLst/>
                            <a:latin typeface="Times New Roman"/>
                            <a:ea typeface="Times New Roman"/>
                          </a:endParaRPr>
                        </a:p>
                      </a:txBody>
                      <a:tcPr marL="68580" marR="68580" marT="0" marB="0"/>
                    </a:tc>
                    <a:tc>
                      <a:txBody>
                        <a:bodyPr/>
                        <a:lstStyle/>
                        <a:p>
                          <a:pPr algn="ctr" rtl="0">
                            <a:spcAft>
                              <a:spcPts val="0"/>
                            </a:spcAft>
                          </a:pPr>
                          <a:r>
                            <a:rPr lang="en-US" sz="2000" dirty="0">
                              <a:effectLst/>
                            </a:rPr>
                            <a:t>100</a:t>
                          </a:r>
                          <a:endParaRPr lang="en-US" sz="2400" dirty="0">
                            <a:effectLst/>
                            <a:latin typeface="Times New Roman"/>
                            <a:ea typeface="Times New Roman"/>
                          </a:endParaRPr>
                        </a:p>
                      </a:txBody>
                      <a:tcPr marL="68580" marR="68580" marT="0" marB="0"/>
                    </a:tc>
                  </a:tr>
                </a:tbl>
              </a:graphicData>
            </a:graphic>
          </p:graphicFrame>
        </mc:Fallback>
      </mc:AlternateContent>
    </p:spTree>
    <p:extLst>
      <p:ext uri="{BB962C8B-B14F-4D97-AF65-F5344CB8AC3E}">
        <p14:creationId xmlns:p14="http://schemas.microsoft.com/office/powerpoint/2010/main" val="3336428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a:solidFill>
                  <a:srgbClr val="FF0000"/>
                </a:solidFill>
                <a:latin typeface="Times New Roman"/>
                <a:ea typeface="Times New Roman"/>
                <a:cs typeface="Arial"/>
              </a:rPr>
              <a:t>The recent study - Results</a:t>
            </a:r>
          </a:p>
          <a:p>
            <a:pPr marL="0" indent="0" algn="l" rtl="0">
              <a:lnSpc>
                <a:spcPct val="115000"/>
              </a:lnSpc>
              <a:spcBef>
                <a:spcPts val="0"/>
              </a:spcBef>
              <a:spcAft>
                <a:spcPts val="0"/>
              </a:spcAft>
              <a:buFont typeface="Arial" pitchFamily="34" charset="0"/>
              <a:buNone/>
            </a:pPr>
            <a:endParaRPr lang="en-US" b="1" dirty="0">
              <a:solidFill>
                <a:srgbClr val="FF0000"/>
              </a:solidFill>
              <a:latin typeface="Times New Roman"/>
              <a:ea typeface="Times New Roman"/>
              <a:cs typeface="Arial"/>
            </a:endParaRPr>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1052736"/>
            <a:ext cx="7866253"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34056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6418" y="36558"/>
            <a:ext cx="8568952" cy="6259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r" rtl="1"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r" rtl="1"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r" rtl="1"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r" rtl="1"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rtl="0">
              <a:lnSpc>
                <a:spcPct val="115000"/>
              </a:lnSpc>
              <a:spcBef>
                <a:spcPts val="0"/>
              </a:spcBef>
              <a:spcAft>
                <a:spcPts val="0"/>
              </a:spcAft>
              <a:buFont typeface="Arial" pitchFamily="34" charset="0"/>
              <a:buNone/>
            </a:pPr>
            <a:r>
              <a:rPr lang="en-US" b="1" dirty="0">
                <a:solidFill>
                  <a:srgbClr val="FF0000"/>
                </a:solidFill>
                <a:latin typeface="Times New Roman"/>
                <a:ea typeface="Times New Roman"/>
                <a:cs typeface="Arial"/>
              </a:rPr>
              <a:t>The recent study - Results</a:t>
            </a:r>
          </a:p>
          <a:p>
            <a:pPr marL="0" indent="0" algn="l" rtl="0">
              <a:lnSpc>
                <a:spcPct val="115000"/>
              </a:lnSpc>
              <a:spcBef>
                <a:spcPts val="0"/>
              </a:spcBef>
              <a:spcAft>
                <a:spcPts val="0"/>
              </a:spcAft>
              <a:buFont typeface="Arial" pitchFamily="34" charset="0"/>
              <a:buNone/>
            </a:pPr>
            <a:endParaRPr lang="en-US" b="1" dirty="0">
              <a:solidFill>
                <a:srgbClr val="FF0000"/>
              </a:solidFill>
              <a:latin typeface="Times New Roman"/>
              <a:ea typeface="Times New Roman"/>
              <a:cs typeface="Arial"/>
            </a:endParaRPr>
          </a:p>
        </p:txBody>
      </p:sp>
      <p:sp>
        <p:nvSpPr>
          <p:cNvPr id="3" name="Content Placeholder 2"/>
          <p:cNvSpPr>
            <a:spLocks noGrp="1"/>
          </p:cNvSpPr>
          <p:nvPr>
            <p:ph idx="1"/>
          </p:nvPr>
        </p:nvSpPr>
        <p:spPr>
          <a:xfrm>
            <a:off x="166418" y="685756"/>
            <a:ext cx="8242143" cy="1303084"/>
          </a:xfrm>
        </p:spPr>
        <p:txBody>
          <a:bodyPr>
            <a:noAutofit/>
          </a:bodyPr>
          <a:lstStyle/>
          <a:p>
            <a:pPr marL="0" indent="0" algn="l" rtl="0">
              <a:spcBef>
                <a:spcPts val="0"/>
              </a:spcBef>
              <a:spcAft>
                <a:spcPts val="0"/>
              </a:spcAft>
              <a:buNone/>
            </a:pPr>
            <a:r>
              <a:rPr lang="en-US" sz="4400" i="1" dirty="0"/>
              <a:t>Overall disk size consumption Vs size of maximum clusters</a:t>
            </a:r>
            <a:endParaRPr lang="en-US" sz="2400" b="1" dirty="0">
              <a:ea typeface="Calibri"/>
              <a:cs typeface="Arial"/>
            </a:endParaRPr>
          </a:p>
          <a:p>
            <a:pPr marL="0" indent="0" algn="l" rtl="0">
              <a:spcBef>
                <a:spcPts val="0"/>
              </a:spcBef>
              <a:spcAft>
                <a:spcPts val="0"/>
              </a:spcAft>
              <a:buNone/>
            </a:pPr>
            <a:endParaRPr lang="en-US" sz="2400" b="1" dirty="0" smtClean="0">
              <a:ea typeface="Calibri"/>
              <a:cs typeface="Arial"/>
            </a:endParaRPr>
          </a:p>
          <a:p>
            <a:pPr marL="0" indent="0" algn="l" rtl="0">
              <a:spcBef>
                <a:spcPts val="0"/>
              </a:spcBef>
              <a:spcAft>
                <a:spcPts val="0"/>
              </a:spcAft>
              <a:buNone/>
            </a:pPr>
            <a:endParaRPr lang="en-US" sz="2400" dirty="0">
              <a:ea typeface="Calibri"/>
              <a:cs typeface="Arial"/>
            </a:endParaRPr>
          </a:p>
          <a:p>
            <a:pPr marL="0" indent="0" algn="just" rtl="0">
              <a:spcBef>
                <a:spcPts val="0"/>
              </a:spcBef>
              <a:spcAft>
                <a:spcPts val="0"/>
              </a:spcAft>
              <a:buNone/>
            </a:pPr>
            <a:endParaRPr lang="he-IL"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43" y="2132856"/>
            <a:ext cx="778749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3338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0736" y="1120284"/>
            <a:ext cx="2339102" cy="707886"/>
          </a:xfrm>
          <a:prstGeom prst="rect">
            <a:avLst/>
          </a:prstGeom>
          <a:ln w="38100">
            <a:solidFill>
              <a:schemeClr val="accent1"/>
            </a:solidFill>
          </a:ln>
        </p:spPr>
        <p:txBody>
          <a:bodyPr wrap="none">
            <a:spAutoFit/>
          </a:bodyPr>
          <a:lstStyle/>
          <a:p>
            <a:r>
              <a:rPr lang="en-US" sz="4000" b="1" dirty="0">
                <a:latin typeface="Courier New" panose="02070309020205020404" pitchFamily="49" charset="0"/>
                <a:cs typeface="Courier New" panose="02070309020205020404" pitchFamily="49" charset="0"/>
              </a:rPr>
              <a:t>ANCIENT</a:t>
            </a:r>
            <a:endParaRPr lang="he-IL" sz="4000" dirty="0">
              <a:latin typeface="Courier New" panose="02070309020205020404" pitchFamily="49" charset="0"/>
              <a:cs typeface="Courier New" panose="02070309020205020404" pitchFamily="49" charset="0"/>
            </a:endParaRPr>
          </a:p>
        </p:txBody>
      </p:sp>
      <p:sp>
        <p:nvSpPr>
          <p:cNvPr id="3" name="Rectangle 2"/>
          <p:cNvSpPr/>
          <p:nvPr/>
        </p:nvSpPr>
        <p:spPr>
          <a:xfrm>
            <a:off x="1739552" y="2491884"/>
            <a:ext cx="1323584" cy="1631216"/>
          </a:xfrm>
          <a:prstGeom prst="rect">
            <a:avLst/>
          </a:prstGeom>
          <a:ln w="38100">
            <a:solidFill>
              <a:schemeClr val="accent1"/>
            </a:solidFill>
          </a:ln>
        </p:spPr>
        <p:txBody>
          <a:bodyPr wrap="square">
            <a:spAutoFit/>
          </a:bodyPr>
          <a:lstStyle/>
          <a:p>
            <a:r>
              <a:rPr lang="en-US" sz="2000" b="1" dirty="0">
                <a:latin typeface="Courier New" panose="02070309020205020404" pitchFamily="49" charset="0"/>
                <a:cs typeface="Courier New" panose="02070309020205020404" pitchFamily="49" charset="0"/>
              </a:rPr>
              <a:t>ANCIENT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C</a:t>
            </a:r>
            <a:r>
              <a:rPr lang="en-US" sz="2000" b="1" dirty="0">
                <a:latin typeface="Courier New" panose="02070309020205020404" pitchFamily="49" charset="0"/>
                <a:cs typeface="Courier New" panose="02070309020205020404" pitchFamily="49" charset="0"/>
              </a:rPr>
              <a:t>NCIENT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C</a:t>
            </a:r>
            <a:r>
              <a:rPr lang="en-US" sz="2000" b="1" dirty="0">
                <a:latin typeface="Courier New" panose="02070309020205020404" pitchFamily="49" charset="0"/>
                <a:cs typeface="Courier New" panose="02070309020205020404" pitchFamily="49" charset="0"/>
              </a:rPr>
              <a:t>NC</a:t>
            </a:r>
            <a:r>
              <a:rPr lang="en-US" sz="2000" i="1" dirty="0">
                <a:latin typeface="Courier New" panose="02070309020205020404" pitchFamily="49" charset="0"/>
                <a:cs typeface="Courier New" panose="02070309020205020404" pitchFamily="49" charset="0"/>
              </a:rPr>
              <a:t>R</a:t>
            </a:r>
            <a:r>
              <a:rPr lang="en-US" sz="2000" b="1" dirty="0">
                <a:latin typeface="Courier New" panose="02070309020205020404" pitchFamily="49" charset="0"/>
                <a:cs typeface="Courier New" panose="02070309020205020404" pitchFamily="49" charset="0"/>
              </a:rPr>
              <a:t>ENT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a:t>
            </a:r>
            <a:r>
              <a:rPr lang="en-US" sz="2000" b="1" dirty="0">
                <a:latin typeface="Courier New" panose="02070309020205020404" pitchFamily="49" charset="0"/>
                <a:cs typeface="Courier New" panose="02070309020205020404" pitchFamily="49" charset="0"/>
              </a:rPr>
              <a:t>C</a:t>
            </a:r>
            <a:r>
              <a:rPr lang="en-US" sz="2000" i="1" dirty="0">
                <a:latin typeface="Courier New" panose="02070309020205020404" pitchFamily="49" charset="0"/>
                <a:cs typeface="Courier New" panose="02070309020205020404" pitchFamily="49" charset="0"/>
              </a:rPr>
              <a:t>R</a:t>
            </a:r>
            <a:r>
              <a:rPr lang="en-US" sz="2000" b="1" dirty="0">
                <a:latin typeface="Courier New" panose="02070309020205020404" pitchFamily="49" charset="0"/>
                <a:cs typeface="Courier New" panose="02070309020205020404" pitchFamily="49" charset="0"/>
              </a:rPr>
              <a:t>ENT</a:t>
            </a:r>
            <a:endParaRPr lang="en-US" sz="2000" dirty="0">
              <a:latin typeface="Courier New" panose="02070309020205020404" pitchFamily="49" charset="0"/>
              <a:cs typeface="Courier New" panose="02070309020205020404" pitchFamily="49" charset="0"/>
            </a:endParaRPr>
          </a:p>
          <a:p>
            <a:r>
              <a:rPr lang="en-US" sz="2000" i="1" dirty="0" smtClean="0">
                <a:latin typeface="Courier New" panose="02070309020205020404" pitchFamily="49" charset="0"/>
                <a:cs typeface="Courier New" panose="02070309020205020404" pitchFamily="49" charset="0"/>
              </a:rPr>
              <a:t>CURR</a:t>
            </a:r>
            <a:r>
              <a:rPr lang="en-US" sz="2000" b="1" dirty="0" smtClean="0">
                <a:latin typeface="Courier New" panose="02070309020205020404" pitchFamily="49" charset="0"/>
                <a:cs typeface="Courier New" panose="02070309020205020404" pitchFamily="49" charset="0"/>
              </a:rPr>
              <a:t>ENT</a:t>
            </a:r>
            <a:endParaRPr lang="en-US" sz="2000" dirty="0">
              <a:latin typeface="Courier New" panose="02070309020205020404" pitchFamily="49" charset="0"/>
              <a:cs typeface="Courier New" panose="02070309020205020404" pitchFamily="49" charset="0"/>
            </a:endParaRPr>
          </a:p>
        </p:txBody>
      </p:sp>
      <p:sp>
        <p:nvSpPr>
          <p:cNvPr id="4" name="Rectangle 3"/>
          <p:cNvSpPr/>
          <p:nvPr/>
        </p:nvSpPr>
        <p:spPr>
          <a:xfrm>
            <a:off x="3438261" y="2491884"/>
            <a:ext cx="1284051" cy="1631216"/>
          </a:xfrm>
          <a:prstGeom prst="rect">
            <a:avLst/>
          </a:prstGeom>
          <a:ln w="38100">
            <a:solidFill>
              <a:schemeClr val="accent1"/>
            </a:solidFill>
          </a:ln>
        </p:spPr>
        <p:txBody>
          <a:bodyPr wrap="square">
            <a:spAutoFit/>
          </a:bodyPr>
          <a:lstStyle/>
          <a:p>
            <a:r>
              <a:rPr lang="en-US" sz="2000" b="1" dirty="0" smtClean="0">
                <a:latin typeface="Courier New" panose="02070309020205020404" pitchFamily="49" charset="0"/>
                <a:cs typeface="Courier New" panose="02070309020205020404" pitchFamily="49" charset="0"/>
              </a:rPr>
              <a:t>ANCIENT</a:t>
            </a:r>
            <a:endParaRPr lang="en-US" sz="2000" dirty="0" smtClean="0">
              <a:latin typeface="Courier New" panose="02070309020205020404" pitchFamily="49" charset="0"/>
              <a:cs typeface="Courier New" panose="02070309020205020404" pitchFamily="49" charset="0"/>
            </a:endParaRPr>
          </a:p>
          <a:p>
            <a:r>
              <a:rPr lang="en-US" sz="2000" b="1" dirty="0" smtClean="0">
                <a:latin typeface="Courier New" panose="02070309020205020404" pitchFamily="49" charset="0"/>
                <a:cs typeface="Courier New" panose="02070309020205020404" pitchFamily="49" charset="0"/>
              </a:rPr>
              <a:t>A</a:t>
            </a:r>
            <a:r>
              <a:rPr lang="en-US" sz="2000" i="1" dirty="0" smtClean="0">
                <a:latin typeface="Courier New" panose="02070309020205020404" pitchFamily="49" charset="0"/>
                <a:cs typeface="Courier New" panose="02070309020205020404" pitchFamily="49" charset="0"/>
              </a:rPr>
              <a:t>R</a:t>
            </a:r>
            <a:r>
              <a:rPr lang="en-US" sz="2000" b="1" dirty="0" smtClean="0">
                <a:latin typeface="Courier New" panose="02070309020205020404" pitchFamily="49" charset="0"/>
                <a:cs typeface="Courier New" panose="02070309020205020404" pitchFamily="49" charset="0"/>
              </a:rPr>
              <a:t>CIENT</a:t>
            </a:r>
            <a:endParaRPr lang="en-US" sz="2000" dirty="0" smtClean="0">
              <a:latin typeface="Courier New" panose="02070309020205020404" pitchFamily="49" charset="0"/>
              <a:cs typeface="Courier New" panose="02070309020205020404" pitchFamily="49" charset="0"/>
            </a:endParaRPr>
          </a:p>
          <a:p>
            <a:r>
              <a:rPr lang="en-US" sz="2000" b="1" dirty="0" smtClean="0">
                <a:latin typeface="Courier New" panose="02070309020205020404" pitchFamily="49" charset="0"/>
                <a:cs typeface="Courier New" panose="02070309020205020404" pitchFamily="49" charset="0"/>
              </a:rPr>
              <a:t>A</a:t>
            </a:r>
            <a:r>
              <a:rPr lang="en-US" sz="2000" i="1" dirty="0" smtClean="0">
                <a:latin typeface="Courier New" panose="02070309020205020404" pitchFamily="49" charset="0"/>
                <a:cs typeface="Courier New" panose="02070309020205020404" pitchFamily="49" charset="0"/>
              </a:rPr>
              <a:t>R</a:t>
            </a:r>
            <a:r>
              <a:rPr lang="en-US" sz="2000" b="1" dirty="0" smtClean="0">
                <a:latin typeface="Courier New" panose="02070309020205020404" pitchFamily="49" charset="0"/>
                <a:cs typeface="Courier New" panose="02070309020205020404" pitchFamily="49" charset="0"/>
              </a:rPr>
              <a:t>C</a:t>
            </a:r>
            <a:r>
              <a:rPr lang="en-US" sz="2000" i="1" dirty="0" smtClean="0">
                <a:latin typeface="Courier New" panose="02070309020205020404" pitchFamily="49" charset="0"/>
                <a:cs typeface="Courier New" panose="02070309020205020404" pitchFamily="49" charset="0"/>
              </a:rPr>
              <a:t>S</a:t>
            </a:r>
            <a:r>
              <a:rPr lang="en-US" sz="2000" b="1" dirty="0" smtClean="0">
                <a:latin typeface="Courier New" panose="02070309020205020404" pitchFamily="49" charset="0"/>
                <a:cs typeface="Courier New" panose="02070309020205020404" pitchFamily="49" charset="0"/>
              </a:rPr>
              <a:t>ENT</a:t>
            </a:r>
            <a:endParaRPr lang="en-US" sz="2000" dirty="0" smtClean="0">
              <a:latin typeface="Courier New" panose="02070309020205020404" pitchFamily="49" charset="0"/>
              <a:cs typeface="Courier New" panose="02070309020205020404" pitchFamily="49" charset="0"/>
            </a:endParaRPr>
          </a:p>
          <a:p>
            <a:r>
              <a:rPr lang="en-US" sz="2000" i="1" dirty="0" smtClean="0">
                <a:latin typeface="Courier New" panose="02070309020205020404" pitchFamily="49" charset="0"/>
                <a:cs typeface="Courier New" panose="02070309020205020404" pitchFamily="49" charset="0"/>
              </a:rPr>
              <a:t>PR</a:t>
            </a:r>
            <a:r>
              <a:rPr lang="en-US" sz="2000" b="1" dirty="0" smtClean="0">
                <a:latin typeface="Courier New" panose="02070309020205020404" pitchFamily="49" charset="0"/>
                <a:cs typeface="Courier New" panose="02070309020205020404" pitchFamily="49" charset="0"/>
              </a:rPr>
              <a:t>C</a:t>
            </a:r>
            <a:r>
              <a:rPr lang="en-US" sz="2000" i="1" dirty="0" smtClean="0">
                <a:latin typeface="Courier New" panose="02070309020205020404" pitchFamily="49" charset="0"/>
                <a:cs typeface="Courier New" panose="02070309020205020404" pitchFamily="49" charset="0"/>
              </a:rPr>
              <a:t>S</a:t>
            </a:r>
            <a:r>
              <a:rPr lang="en-US" sz="2000" b="1" dirty="0" smtClean="0">
                <a:latin typeface="Courier New" panose="02070309020205020404" pitchFamily="49" charset="0"/>
                <a:cs typeface="Courier New" panose="02070309020205020404" pitchFamily="49" charset="0"/>
              </a:rPr>
              <a:t>ENT</a:t>
            </a:r>
            <a:endParaRPr lang="en-US" sz="2000" dirty="0" smtClean="0">
              <a:latin typeface="Courier New" panose="02070309020205020404" pitchFamily="49" charset="0"/>
              <a:cs typeface="Courier New" panose="02070309020205020404" pitchFamily="49" charset="0"/>
            </a:endParaRPr>
          </a:p>
          <a:p>
            <a:r>
              <a:rPr lang="en-US" sz="2000" i="1" dirty="0" smtClean="0">
                <a:latin typeface="Courier New" panose="02070309020205020404" pitchFamily="49" charset="0"/>
                <a:cs typeface="Courier New" panose="02070309020205020404" pitchFamily="49" charset="0"/>
              </a:rPr>
              <a:t>PRES</a:t>
            </a:r>
            <a:r>
              <a:rPr lang="en-US" sz="2000" b="1" dirty="0" smtClean="0">
                <a:latin typeface="Courier New" panose="02070309020205020404" pitchFamily="49" charset="0"/>
                <a:cs typeface="Courier New" panose="02070309020205020404" pitchFamily="49" charset="0"/>
              </a:rPr>
              <a:t>ENT</a:t>
            </a:r>
            <a:endParaRPr lang="en-US" sz="2000" dirty="0">
              <a:latin typeface="Courier New" panose="02070309020205020404" pitchFamily="49" charset="0"/>
              <a:cs typeface="Courier New" panose="02070309020205020404" pitchFamily="49" charset="0"/>
            </a:endParaRPr>
          </a:p>
        </p:txBody>
      </p:sp>
      <p:sp>
        <p:nvSpPr>
          <p:cNvPr id="5" name="Rectangle 4"/>
          <p:cNvSpPr/>
          <p:nvPr/>
        </p:nvSpPr>
        <p:spPr>
          <a:xfrm>
            <a:off x="5028679" y="2496059"/>
            <a:ext cx="1311057" cy="1627041"/>
          </a:xfrm>
          <a:prstGeom prst="rect">
            <a:avLst/>
          </a:prstGeom>
          <a:ln w="38100">
            <a:solidFill>
              <a:schemeClr val="accent1"/>
            </a:solidFill>
          </a:ln>
        </p:spPr>
        <p:txBody>
          <a:bodyPr wrap="square">
            <a:spAutoFit/>
          </a:bodyPr>
          <a:lstStyle/>
          <a:p>
            <a:r>
              <a:rPr lang="en-US" sz="2000" b="1" dirty="0" smtClean="0">
                <a:latin typeface="Courier New" panose="02070309020205020404" pitchFamily="49" charset="0"/>
                <a:cs typeface="Courier New" panose="02070309020205020404" pitchFamily="49" charset="0"/>
              </a:rPr>
              <a:t>ANCIENT</a:t>
            </a:r>
            <a:endParaRPr lang="en-US" sz="2000"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ANCI</a:t>
            </a:r>
            <a:r>
              <a:rPr lang="en-US" sz="2000" i="1" dirty="0">
                <a:latin typeface="Courier New" panose="02070309020205020404" pitchFamily="49" charset="0"/>
                <a:cs typeface="Courier New" panose="02070309020205020404" pitchFamily="49" charset="0"/>
              </a:rPr>
              <a:t>A</a:t>
            </a:r>
            <a:r>
              <a:rPr lang="en-US" sz="2000" b="1" dirty="0">
                <a:latin typeface="Courier New" panose="02070309020205020404" pitchFamily="49" charset="0"/>
                <a:cs typeface="Courier New" panose="02070309020205020404" pitchFamily="49" charset="0"/>
              </a:rPr>
              <a:t>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NCI</a:t>
            </a:r>
            <a:r>
              <a:rPr lang="en-US" sz="2000" i="1" dirty="0">
                <a:latin typeface="Courier New" panose="02070309020205020404" pitchFamily="49" charset="0"/>
                <a:cs typeface="Courier New" panose="02070309020205020404" pitchFamily="49" charset="0"/>
              </a:rPr>
              <a:t>A</a:t>
            </a:r>
            <a:r>
              <a:rPr lang="en-US" sz="2000" b="1" dirty="0">
                <a:latin typeface="Courier New" panose="02070309020205020404" pitchFamily="49" charset="0"/>
                <a:cs typeface="Courier New" panose="02070309020205020404" pitchFamily="49" charset="0"/>
              </a:rPr>
              <a:t>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NC</a:t>
            </a:r>
            <a:r>
              <a:rPr lang="en-US" sz="2000" i="1" dirty="0">
                <a:latin typeface="Courier New" panose="02070309020205020404" pitchFamily="49" charset="0"/>
                <a:cs typeface="Courier New" panose="02070309020205020404" pitchFamily="49" charset="0"/>
              </a:rPr>
              <a:t>TA</a:t>
            </a:r>
            <a:r>
              <a:rPr lang="en-US" sz="2000" b="1" dirty="0">
                <a:latin typeface="Courier New" panose="02070309020205020404" pitchFamily="49" charset="0"/>
                <a:cs typeface="Courier New" panose="02070309020205020404" pitchFamily="49" charset="0"/>
              </a:rPr>
              <a:t>NT</a:t>
            </a:r>
            <a:endParaRPr lang="en-US" sz="2000" dirty="0">
              <a:latin typeface="Courier New" panose="02070309020205020404" pitchFamily="49" charset="0"/>
              <a:cs typeface="Courier New" panose="02070309020205020404" pitchFamily="49" charset="0"/>
            </a:endParaRPr>
          </a:p>
          <a:p>
            <a:r>
              <a:rPr lang="en-US" sz="2000" i="1" dirty="0">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N</a:t>
            </a:r>
            <a:r>
              <a:rPr lang="en-US" sz="2000" i="1" dirty="0">
                <a:latin typeface="Courier New" panose="02070309020205020404" pitchFamily="49" charset="0"/>
                <a:cs typeface="Courier New" panose="02070309020205020404" pitchFamily="49" charset="0"/>
              </a:rPr>
              <a:t>STA</a:t>
            </a:r>
            <a:r>
              <a:rPr lang="en-US" sz="2000" b="1" dirty="0">
                <a:latin typeface="Courier New" panose="02070309020205020404" pitchFamily="49" charset="0"/>
                <a:cs typeface="Courier New" panose="02070309020205020404" pitchFamily="49" charset="0"/>
              </a:rPr>
              <a:t>NT</a:t>
            </a:r>
            <a:endParaRPr lang="he-IL" sz="2000" dirty="0">
              <a:latin typeface="Courier New" panose="02070309020205020404" pitchFamily="49" charset="0"/>
              <a:cs typeface="Courier New" panose="02070309020205020404" pitchFamily="49" charset="0"/>
            </a:endParaRPr>
          </a:p>
        </p:txBody>
      </p:sp>
      <p:sp>
        <p:nvSpPr>
          <p:cNvPr id="6" name="Rectangle 5"/>
          <p:cNvSpPr/>
          <p:nvPr/>
        </p:nvSpPr>
        <p:spPr>
          <a:xfrm>
            <a:off x="1064712" y="5715000"/>
            <a:ext cx="7315199" cy="584775"/>
          </a:xfrm>
          <a:prstGeom prst="rect">
            <a:avLst/>
          </a:prstGeom>
        </p:spPr>
        <p:txBody>
          <a:bodyPr wrap="square">
            <a:spAutoFit/>
          </a:bodyPr>
          <a:lstStyle/>
          <a:p>
            <a:r>
              <a:rPr lang="en-US" sz="3200" b="1" dirty="0">
                <a:latin typeface="Courier New" panose="02070309020205020404" pitchFamily="49" charset="0"/>
                <a:cs typeface="Courier New" panose="02070309020205020404" pitchFamily="49" charset="0"/>
              </a:rPr>
              <a:t>CURRENT = PRESENT = </a:t>
            </a:r>
            <a:r>
              <a:rPr lang="en-US" sz="3200" b="1" dirty="0" smtClean="0">
                <a:latin typeface="Courier New" panose="02070309020205020404" pitchFamily="49" charset="0"/>
                <a:cs typeface="Courier New" panose="02070309020205020404" pitchFamily="49" charset="0"/>
              </a:rPr>
              <a:t>INSTANT</a:t>
            </a:r>
            <a:endParaRPr lang="en-US" sz="3200" b="1" dirty="0">
              <a:latin typeface="Courier New" panose="02070309020205020404" pitchFamily="49" charset="0"/>
              <a:cs typeface="Courier New" panose="02070309020205020404" pitchFamily="49" charset="0"/>
            </a:endParaRPr>
          </a:p>
        </p:txBody>
      </p:sp>
      <p:cxnSp>
        <p:nvCxnSpPr>
          <p:cNvPr id="7" name="Straight Arrow Connector 6"/>
          <p:cNvCxnSpPr>
            <a:endCxn id="3" idx="0"/>
          </p:cNvCxnSpPr>
          <p:nvPr/>
        </p:nvCxnSpPr>
        <p:spPr>
          <a:xfrm flipH="1">
            <a:off x="2401344" y="1828170"/>
            <a:ext cx="509392" cy="6637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2"/>
          </p:cNvCxnSpPr>
          <p:nvPr/>
        </p:nvCxnSpPr>
        <p:spPr>
          <a:xfrm>
            <a:off x="4080287" y="1828170"/>
            <a:ext cx="0" cy="6637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5" idx="0"/>
          </p:cNvCxnSpPr>
          <p:nvPr/>
        </p:nvCxnSpPr>
        <p:spPr>
          <a:xfrm>
            <a:off x="5249838" y="1828170"/>
            <a:ext cx="434370" cy="6678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653675" y="2568955"/>
            <a:ext cx="0" cy="16270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46557" y="2256931"/>
            <a:ext cx="492443" cy="2086469"/>
          </a:xfrm>
          <a:prstGeom prst="rect">
            <a:avLst/>
          </a:prstGeom>
        </p:spPr>
        <p:txBody>
          <a:bodyPr vert="vert" wrap="none">
            <a:spAutoFit/>
          </a:bodyPr>
          <a:lstStyle/>
          <a:p>
            <a:r>
              <a:rPr lang="en-US" sz="2000" dirty="0"/>
              <a:t>mutational process</a:t>
            </a:r>
          </a:p>
        </p:txBody>
      </p:sp>
      <p:cxnSp>
        <p:nvCxnSpPr>
          <p:cNvPr id="13" name="Straight Arrow Connector 12"/>
          <p:cNvCxnSpPr/>
          <p:nvPr/>
        </p:nvCxnSpPr>
        <p:spPr>
          <a:xfrm>
            <a:off x="1396476" y="2549071"/>
            <a:ext cx="0" cy="16270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3923" y="2208043"/>
            <a:ext cx="492443" cy="2086469"/>
          </a:xfrm>
          <a:prstGeom prst="rect">
            <a:avLst/>
          </a:prstGeom>
        </p:spPr>
        <p:txBody>
          <a:bodyPr vert="vert270" wrap="none">
            <a:spAutoFit/>
          </a:bodyPr>
          <a:lstStyle/>
          <a:p>
            <a:r>
              <a:rPr lang="en-US" sz="2000" dirty="0"/>
              <a:t>mutational process</a:t>
            </a:r>
          </a:p>
        </p:txBody>
      </p:sp>
      <p:sp>
        <p:nvSpPr>
          <p:cNvPr id="15" name="Rectangle 14"/>
          <p:cNvSpPr/>
          <p:nvPr/>
        </p:nvSpPr>
        <p:spPr>
          <a:xfrm>
            <a:off x="3063136" y="4876799"/>
            <a:ext cx="2956664" cy="584775"/>
          </a:xfrm>
          <a:prstGeom prst="rect">
            <a:avLst/>
          </a:prstGeom>
        </p:spPr>
        <p:txBody>
          <a:bodyPr wrap="square">
            <a:spAutoFit/>
          </a:bodyPr>
          <a:lstStyle/>
          <a:p>
            <a:r>
              <a:rPr lang="en-US" sz="3200" b="1" dirty="0" smtClean="0">
                <a:solidFill>
                  <a:srgbClr val="00B050"/>
                </a:solidFill>
              </a:rPr>
              <a:t>But actually:</a:t>
            </a:r>
            <a:endParaRPr lang="en-US" sz="3200" b="1" dirty="0">
              <a:solidFill>
                <a:srgbClr val="00B050"/>
              </a:solidFill>
            </a:endParaRPr>
          </a:p>
        </p:txBody>
      </p:sp>
      <p:sp>
        <p:nvSpPr>
          <p:cNvPr id="16" name="Rectangle 2"/>
          <p:cNvSpPr>
            <a:spLocks noGrp="1" noChangeArrowheads="1"/>
          </p:cNvSpPr>
          <p:nvPr>
            <p:ph type="title"/>
          </p:nvPr>
        </p:nvSpPr>
        <p:spPr>
          <a:xfrm>
            <a:off x="179512" y="0"/>
            <a:ext cx="8291512" cy="1138238"/>
          </a:xfrm>
        </p:spPr>
        <p:txBody>
          <a:bodyPr rtlCol="1">
            <a:normAutofit/>
          </a:bodyPr>
          <a:lstStyle/>
          <a:p>
            <a:pPr algn="l" rtl="0" fontAlgn="auto">
              <a:spcAft>
                <a:spcPts val="0"/>
              </a:spcAft>
              <a:defRPr/>
            </a:pPr>
            <a:r>
              <a:rPr lang="en-US" b="1" dirty="0" smtClean="0">
                <a:solidFill>
                  <a:srgbClr val="FF0000"/>
                </a:solidFill>
              </a:rPr>
              <a:t>Nice illustration</a:t>
            </a:r>
            <a:endParaRPr lang="cs-CZ" sz="3200" b="1" dirty="0">
              <a:solidFill>
                <a:srgbClr val="FF0000"/>
              </a:solidFill>
            </a:endParaRPr>
          </a:p>
        </p:txBody>
      </p:sp>
    </p:spTree>
    <p:extLst>
      <p:ext uri="{BB962C8B-B14F-4D97-AF65-F5344CB8AC3E}">
        <p14:creationId xmlns:p14="http://schemas.microsoft.com/office/powerpoint/2010/main" val="4145856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906958" y="-306757"/>
            <a:ext cx="5482485" cy="853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2"/>
          <p:cNvSpPr>
            <a:spLocks noGrp="1" noChangeArrowheads="1"/>
          </p:cNvSpPr>
          <p:nvPr>
            <p:ph type="title"/>
          </p:nvPr>
        </p:nvSpPr>
        <p:spPr>
          <a:xfrm>
            <a:off x="179512" y="0"/>
            <a:ext cx="8888288" cy="1138238"/>
          </a:xfrm>
        </p:spPr>
        <p:txBody>
          <a:bodyPr rtlCol="1">
            <a:normAutofit fontScale="90000"/>
          </a:bodyPr>
          <a:lstStyle/>
          <a:p>
            <a:pPr algn="l" rtl="0" fontAlgn="auto">
              <a:spcAft>
                <a:spcPts val="0"/>
              </a:spcAft>
              <a:defRPr/>
            </a:pPr>
            <a:r>
              <a:rPr lang="en-US" sz="3600" b="1" dirty="0" smtClean="0">
                <a:solidFill>
                  <a:srgbClr val="FF0000"/>
                </a:solidFill>
              </a:rPr>
              <a:t>Similarly, we can find for proteins in nature  </a:t>
            </a:r>
            <a:endParaRPr lang="cs-CZ" sz="2800" b="1" dirty="0">
              <a:solidFill>
                <a:srgbClr val="FF0000"/>
              </a:solidFill>
            </a:endParaRPr>
          </a:p>
        </p:txBody>
      </p:sp>
    </p:spTree>
    <p:extLst>
      <p:ext uri="{BB962C8B-B14F-4D97-AF65-F5344CB8AC3E}">
        <p14:creationId xmlns:p14="http://schemas.microsoft.com/office/powerpoint/2010/main" val="765421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153400" cy="5463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401877" y="76200"/>
            <a:ext cx="8229600" cy="1143000"/>
          </a:xfrm>
        </p:spPr>
        <p:txBody>
          <a:bodyPr rtlCol="1">
            <a:normAutofit fontScale="90000"/>
          </a:bodyPr>
          <a:lstStyle/>
          <a:p>
            <a:pPr algn="l" rtl="0" fontAlgn="auto">
              <a:spcAft>
                <a:spcPts val="0"/>
              </a:spcAft>
              <a:defRPr/>
            </a:pPr>
            <a:r>
              <a:rPr lang="en-US" sz="3600" b="1" dirty="0" smtClean="0">
                <a:solidFill>
                  <a:srgbClr val="FF0000"/>
                </a:solidFill>
              </a:rPr>
              <a:t>Similarly, we can find for proteins in nature  </a:t>
            </a:r>
            <a:endParaRPr lang="cs-CZ" sz="2800" b="1" dirty="0">
              <a:solidFill>
                <a:srgbClr val="FF0000"/>
              </a:solidFill>
            </a:endParaRPr>
          </a:p>
        </p:txBody>
      </p:sp>
    </p:spTree>
    <p:extLst>
      <p:ext uri="{BB962C8B-B14F-4D97-AF65-F5344CB8AC3E}">
        <p14:creationId xmlns:p14="http://schemas.microsoft.com/office/powerpoint/2010/main" val="3871599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descr="Fig1A"/>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r="76423" b="40389"/>
          <a:stretch/>
        </p:blipFill>
        <p:spPr bwMode="auto">
          <a:xfrm>
            <a:off x="5630726" y="1066800"/>
            <a:ext cx="3437074" cy="4495800"/>
          </a:xfrm>
          <a:prstGeom prst="rect">
            <a:avLst/>
          </a:prstGeom>
          <a:noFill/>
          <a:ln w="9525">
            <a:noFill/>
            <a:miter lim="800000"/>
            <a:headEnd/>
            <a:tailEnd/>
          </a:ln>
        </p:spPr>
      </p:pic>
      <p:sp>
        <p:nvSpPr>
          <p:cNvPr id="3" name="Content Placeholder 2"/>
          <p:cNvSpPr>
            <a:spLocks noGrp="1"/>
          </p:cNvSpPr>
          <p:nvPr>
            <p:ph sz="half" idx="1"/>
          </p:nvPr>
        </p:nvSpPr>
        <p:spPr>
          <a:xfrm>
            <a:off x="0" y="1676400"/>
            <a:ext cx="5181600" cy="4800600"/>
          </a:xfrm>
        </p:spPr>
        <p:txBody>
          <a:bodyPr anchor="t">
            <a:noAutofit/>
          </a:bodyPr>
          <a:lstStyle/>
          <a:p>
            <a:r>
              <a:rPr lang="en-US" b="1" dirty="0" smtClean="0">
                <a:solidFill>
                  <a:srgbClr val="00B050"/>
                </a:solidFill>
              </a:rPr>
              <a:t>Gradual sequence changes</a:t>
            </a:r>
          </a:p>
          <a:p>
            <a:r>
              <a:rPr lang="en-US" b="1" dirty="0">
                <a:solidFill>
                  <a:srgbClr val="00B050"/>
                </a:solidFill>
              </a:rPr>
              <a:t>Selection only ‘functional’ sequences </a:t>
            </a:r>
            <a:r>
              <a:rPr lang="en-US" b="1" dirty="0" smtClean="0">
                <a:solidFill>
                  <a:srgbClr val="00B050"/>
                </a:solidFill>
              </a:rPr>
              <a:t>(extinction </a:t>
            </a:r>
            <a:r>
              <a:rPr lang="en-US" b="1" dirty="0">
                <a:solidFill>
                  <a:srgbClr val="00B050"/>
                </a:solidFill>
              </a:rPr>
              <a:t>of </a:t>
            </a:r>
            <a:r>
              <a:rPr lang="en-US" b="1" dirty="0" smtClean="0">
                <a:solidFill>
                  <a:srgbClr val="00B050"/>
                </a:solidFill>
              </a:rPr>
              <a:t>‘non-</a:t>
            </a:r>
            <a:r>
              <a:rPr lang="en-US" b="1" dirty="0">
                <a:solidFill>
                  <a:srgbClr val="00B050"/>
                </a:solidFill>
              </a:rPr>
              <a:t> </a:t>
            </a:r>
            <a:r>
              <a:rPr lang="en-US" b="1" dirty="0" smtClean="0">
                <a:solidFill>
                  <a:srgbClr val="00B050"/>
                </a:solidFill>
              </a:rPr>
              <a:t>functional’ )</a:t>
            </a:r>
            <a:endParaRPr lang="en-US" b="1" dirty="0">
              <a:solidFill>
                <a:srgbClr val="00B050"/>
              </a:solidFill>
            </a:endParaRPr>
          </a:p>
          <a:p>
            <a:r>
              <a:rPr lang="en-US" b="1" dirty="0" smtClean="0">
                <a:solidFill>
                  <a:srgbClr val="00B050"/>
                </a:solidFill>
              </a:rPr>
              <a:t>No. of sequenced proteins growing exponentially (over 50 million, 2014)</a:t>
            </a:r>
          </a:p>
        </p:txBody>
      </p:sp>
      <p:sp>
        <p:nvSpPr>
          <p:cNvPr id="5" name="Rectangle 2"/>
          <p:cNvSpPr>
            <a:spLocks noGrp="1" noChangeArrowheads="1"/>
          </p:cNvSpPr>
          <p:nvPr>
            <p:ph type="title"/>
          </p:nvPr>
        </p:nvSpPr>
        <p:spPr/>
        <p:txBody>
          <a:bodyPr rtlCol="1">
            <a:normAutofit/>
          </a:bodyPr>
          <a:lstStyle/>
          <a:p>
            <a:pPr algn="l">
              <a:defRPr/>
            </a:pPr>
            <a:r>
              <a:rPr lang="en-US" b="1" dirty="0">
                <a:solidFill>
                  <a:srgbClr val="FF0000"/>
                </a:solidFill>
              </a:rPr>
              <a:t>The </a:t>
            </a:r>
            <a:r>
              <a:rPr lang="en-US" b="1" dirty="0" smtClean="0">
                <a:solidFill>
                  <a:srgbClr val="FF0000"/>
                </a:solidFill>
              </a:rPr>
              <a:t>evolutionary effect</a:t>
            </a:r>
            <a:endParaRPr lang="cs-CZ" sz="3200" b="1" dirty="0">
              <a:solidFill>
                <a:srgbClr val="FF0000"/>
              </a:solidFill>
            </a:endParaRPr>
          </a:p>
        </p:txBody>
      </p:sp>
      <p:sp>
        <p:nvSpPr>
          <p:cNvPr id="2" name="TextBox 1"/>
          <p:cNvSpPr txBox="1"/>
          <p:nvPr/>
        </p:nvSpPr>
        <p:spPr>
          <a:xfrm>
            <a:off x="228600" y="5334000"/>
            <a:ext cx="8610600" cy="1569660"/>
          </a:xfrm>
          <a:prstGeom prst="rect">
            <a:avLst/>
          </a:prstGeom>
          <a:noFill/>
        </p:spPr>
        <p:txBody>
          <a:bodyPr wrap="square" rtlCol="0">
            <a:spAutoFit/>
          </a:bodyPr>
          <a:lstStyle/>
          <a:p>
            <a:r>
              <a:rPr lang="en-US" sz="4800" b="1" dirty="0" smtClean="0">
                <a:solidFill>
                  <a:srgbClr val="002060"/>
                </a:solidFill>
                <a:effectLst>
                  <a:outerShdw blurRad="38100" dist="38100" dir="2700000" algn="tl">
                    <a:srgbClr val="000000">
                      <a:alpha val="43137"/>
                    </a:srgbClr>
                  </a:outerShdw>
                </a:effectLst>
              </a:rPr>
              <a:t>Lager databases </a:t>
            </a:r>
            <a:r>
              <a:rPr lang="en-US" sz="4800" b="1" dirty="0">
                <a:solidFill>
                  <a:srgbClr val="002060"/>
                </a:solidFill>
                <a:effectLst>
                  <a:outerShdw blurRad="38100" dist="38100" dir="2700000" algn="tl">
                    <a:srgbClr val="000000">
                      <a:alpha val="43137"/>
                    </a:srgbClr>
                  </a:outerShdw>
                </a:effectLst>
                <a:sym typeface="Wingdings" panose="05000000000000000000" pitchFamily="2" charset="2"/>
              </a:rPr>
              <a:t> </a:t>
            </a:r>
            <a:r>
              <a:rPr lang="en-US" sz="4800" b="1" dirty="0" smtClean="0">
                <a:solidFill>
                  <a:srgbClr val="002060"/>
                </a:solidFill>
                <a:effectLst>
                  <a:outerShdw blurRad="38100" dist="38100" dir="2700000" algn="tl">
                    <a:srgbClr val="000000">
                      <a:alpha val="43137"/>
                    </a:srgbClr>
                  </a:outerShdw>
                </a:effectLst>
                <a:sym typeface="Wingdings" panose="05000000000000000000" pitchFamily="2" charset="2"/>
              </a:rPr>
              <a:t>Bigger Problem </a:t>
            </a:r>
            <a:r>
              <a:rPr lang="en-US" sz="4800" b="1" dirty="0">
                <a:solidFill>
                  <a:srgbClr val="002060"/>
                </a:solidFill>
                <a:effectLst>
                  <a:outerShdw blurRad="38100" dist="38100" dir="2700000" algn="tl">
                    <a:srgbClr val="000000">
                      <a:alpha val="43137"/>
                    </a:srgbClr>
                  </a:outerShdw>
                </a:effectLst>
                <a:sym typeface="Wingdings" panose="05000000000000000000" pitchFamily="2" charset="2"/>
              </a:rPr>
              <a:t> </a:t>
            </a:r>
            <a:r>
              <a:rPr lang="en-US" sz="4800" b="1" dirty="0" smtClean="0">
                <a:solidFill>
                  <a:srgbClr val="002060"/>
                </a:solidFill>
                <a:effectLst>
                  <a:outerShdw blurRad="38100" dist="38100" dir="2700000" algn="tl">
                    <a:srgbClr val="000000">
                      <a:alpha val="43137"/>
                    </a:srgbClr>
                  </a:outerShdw>
                </a:effectLst>
                <a:sym typeface="Wingdings" panose="05000000000000000000" pitchFamily="2" charset="2"/>
              </a:rPr>
              <a:t>Stronger Solution</a:t>
            </a:r>
            <a:endParaRPr lang="en-US" sz="4800" dirty="0"/>
          </a:p>
        </p:txBody>
      </p:sp>
    </p:spTree>
    <p:extLst>
      <p:ext uri="{BB962C8B-B14F-4D97-AF65-F5344CB8AC3E}">
        <p14:creationId xmlns:p14="http://schemas.microsoft.com/office/powerpoint/2010/main" val="285938297"/>
      </p:ext>
    </p:extLst>
  </p:cSld>
  <p:clrMapOvr>
    <a:masterClrMapping/>
  </p:clrMapOvr>
  <p:timing>
    <p:tnLst>
      <p:par>
        <p:cTn id="1" dur="indefinite" restart="never" nodeType="tmRoot"/>
      </p:par>
    </p:tnLst>
  </p:timing>
</p:sld>
</file>

<file path=ppt/theme/theme1.xml><?xml version="1.0" encoding="utf-8"?>
<a:theme xmlns:a="http://schemas.openxmlformats.org/drawingml/2006/main" name="Výchozí návrh">
  <a:themeElements>
    <a:clrScheme name="Výchozí návr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ýchozí návr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cs-CZ"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cs-CZ"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Výchozí návr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ýchozí návr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ýchozí návr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ýchozí návr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ýchozí návr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ýchozí návr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ýchozí návrh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ýchozí návr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ýchozí návr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ýchozí návr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ýchozí návr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ýchozí návr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Výchozí návrh">
  <a:themeElements>
    <a:clrScheme name="1_Výchozí návr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Výchozí návrh">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cs-CZ"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cs-CZ"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Výchozí návr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Výchozí návr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Výchozí návr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Výchozí návr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Výchozí návr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Výchozí návr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Výchozí návrh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Výchozí návr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Výchozí návr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Výchozí návr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Výchozí návr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Výchozí návr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1714</TotalTime>
  <Words>1811</Words>
  <Application>Microsoft Office PowerPoint</Application>
  <PresentationFormat>On-screen Show (4:3)</PresentationFormat>
  <Paragraphs>430</Paragraphs>
  <Slides>53</Slides>
  <Notes>46</Notes>
  <HiddenSlides>0</HiddenSlides>
  <MMClips>0</MMClips>
  <ScaleCrop>false</ScaleCrop>
  <HeadingPairs>
    <vt:vector size="4" baseType="variant">
      <vt:variant>
        <vt:lpstr>Theme</vt:lpstr>
      </vt:variant>
      <vt:variant>
        <vt:i4>5</vt:i4>
      </vt:variant>
      <vt:variant>
        <vt:lpstr>Slide Titles</vt:lpstr>
      </vt:variant>
      <vt:variant>
        <vt:i4>53</vt:i4>
      </vt:variant>
    </vt:vector>
  </HeadingPairs>
  <TitlesOfParts>
    <vt:vector size="58" baseType="lpstr">
      <vt:lpstr>Výchozí návrh</vt:lpstr>
      <vt:lpstr>1_Výchozí návrh</vt:lpstr>
      <vt:lpstr>Office Theme</vt:lpstr>
      <vt:lpstr>1_Office Theme</vt:lpstr>
      <vt:lpstr>2_Office Theme</vt:lpstr>
      <vt:lpstr>PowerPoint Presentation</vt:lpstr>
      <vt:lpstr>The problem</vt:lpstr>
      <vt:lpstr>The problem</vt:lpstr>
      <vt:lpstr>The Existing Solutions</vt:lpstr>
      <vt:lpstr>Modern view on protein evolution</vt:lpstr>
      <vt:lpstr>Nice illustration</vt:lpstr>
      <vt:lpstr>Similarly, we can find for proteins in nature  </vt:lpstr>
      <vt:lpstr>Similarly, we can find for proteins in nature  </vt:lpstr>
      <vt:lpstr>The evolutionary effect</vt:lpstr>
      <vt:lpstr>The evolutionary “walk”</vt:lpstr>
      <vt:lpstr>Main concept – “network”</vt:lpstr>
      <vt:lpstr>To be related    the sequences   do not have to be similar  (upto even complete mismatch)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Electrical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Snímek 1</dc:title>
  <dc:creator>MU</dc:creator>
  <cp:lastModifiedBy>user</cp:lastModifiedBy>
  <cp:revision>157</cp:revision>
  <dcterms:created xsi:type="dcterms:W3CDTF">2008-04-11T14:31:19Z</dcterms:created>
  <dcterms:modified xsi:type="dcterms:W3CDTF">2016-04-01T03:02:57Z</dcterms:modified>
</cp:coreProperties>
</file>